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1" r:id="rId6"/>
    <p:sldId id="263" r:id="rId7"/>
    <p:sldId id="260" r:id="rId8"/>
    <p:sldId id="272" r:id="rId9"/>
    <p:sldId id="274" r:id="rId10"/>
    <p:sldId id="275" r:id="rId11"/>
    <p:sldId id="300" r:id="rId12"/>
    <p:sldId id="282" r:id="rId13"/>
    <p:sldId id="277" r:id="rId14"/>
    <p:sldId id="280" r:id="rId15"/>
    <p:sldId id="295" r:id="rId16"/>
    <p:sldId id="281" r:id="rId17"/>
    <p:sldId id="285" r:id="rId18"/>
    <p:sldId id="284" r:id="rId19"/>
    <p:sldId id="283" r:id="rId20"/>
    <p:sldId id="287" r:id="rId21"/>
    <p:sldId id="289" r:id="rId22"/>
    <p:sldId id="265" r:id="rId23"/>
    <p:sldId id="291" r:id="rId24"/>
    <p:sldId id="294" r:id="rId25"/>
    <p:sldId id="299" r:id="rId26"/>
    <p:sldId id="290" r:id="rId27"/>
    <p:sldId id="293" r:id="rId28"/>
    <p:sldId id="292" r:id="rId29"/>
    <p:sldId id="298" r:id="rId30"/>
    <p:sldId id="296" r:id="rId31"/>
    <p:sldId id="297" r:id="rId32"/>
    <p:sldId id="308" r:id="rId33"/>
    <p:sldId id="304" r:id="rId34"/>
    <p:sldId id="305" r:id="rId35"/>
    <p:sldId id="309" r:id="rId36"/>
    <p:sldId id="311" r:id="rId37"/>
    <p:sldId id="310" r:id="rId38"/>
    <p:sldId id="314" r:id="rId39"/>
    <p:sldId id="313" r:id="rId40"/>
    <p:sldId id="312" r:id="rId41"/>
    <p:sldId id="315" r:id="rId42"/>
    <p:sldId id="316" r:id="rId43"/>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Bauhaus 93" panose="04030905020B02020C02" pitchFamily="82"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6" d="100"/>
          <a:sy n="76" d="100"/>
        </p:scale>
        <p:origin x="2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41C7D6-B431-4F29-B8CC-E6BB2F90A1EA}"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77018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1C7D6-B431-4F29-B8CC-E6BB2F90A1EA}"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185665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1C7D6-B431-4F29-B8CC-E6BB2F90A1EA}"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148558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1C7D6-B431-4F29-B8CC-E6BB2F90A1EA}"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71280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1C7D6-B431-4F29-B8CC-E6BB2F90A1EA}"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62108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41C7D6-B431-4F29-B8CC-E6BB2F90A1EA}"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147813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41C7D6-B431-4F29-B8CC-E6BB2F90A1EA}" type="datetimeFigureOut">
              <a:rPr lang="en-US" smtClean="0"/>
              <a:t>5/4/2019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23151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41C7D6-B431-4F29-B8CC-E6BB2F90A1EA}" type="datetimeFigureOut">
              <a:rPr lang="en-US" smtClean="0"/>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10127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1C7D6-B431-4F29-B8CC-E6BB2F90A1EA}" type="datetimeFigureOut">
              <a:rPr lang="en-US" smtClean="0"/>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200562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1C7D6-B431-4F29-B8CC-E6BB2F90A1EA}"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409479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1C7D6-B431-4F29-B8CC-E6BB2F90A1EA}"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683A-9101-4B2E-8535-B5956E35B1CD}" type="slidenum">
              <a:rPr lang="en-US" smtClean="0"/>
              <a:t>‹#›</a:t>
            </a:fld>
            <a:endParaRPr lang="en-US"/>
          </a:p>
        </p:txBody>
      </p:sp>
    </p:spTree>
    <p:extLst>
      <p:ext uri="{BB962C8B-B14F-4D97-AF65-F5344CB8AC3E}">
        <p14:creationId xmlns:p14="http://schemas.microsoft.com/office/powerpoint/2010/main" val="71637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1C7D6-B431-4F29-B8CC-E6BB2F90A1EA}" type="datetimeFigureOut">
              <a:rPr lang="en-US" smtClean="0"/>
              <a:t>5/4/2019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5683A-9101-4B2E-8535-B5956E35B1CD}" type="slidenum">
              <a:rPr lang="en-US" smtClean="0"/>
              <a:t>‹#›</a:t>
            </a:fld>
            <a:endParaRPr lang="en-US"/>
          </a:p>
        </p:txBody>
      </p:sp>
    </p:spTree>
    <p:extLst>
      <p:ext uri="{BB962C8B-B14F-4D97-AF65-F5344CB8AC3E}">
        <p14:creationId xmlns:p14="http://schemas.microsoft.com/office/powerpoint/2010/main" val="148387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azon.com/Neewer-Microphone-Suspension-Broadcasting-Recording/dp/B07DK89QZS/ref=sr_1_fkmrnull_1?crid=273UD8ACPSL2E&amp;keywords=neewer+usb+microphone+for+windows+and+mac+with+suspension&amp;qid=1555296204&amp;s=gateway&amp;sprefix=neewer+usb,aps,150&amp;sr=8-1-fkmrnull&amp;pldnSite=1"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audio-technica.com/cms/wired_mics/5879a6ca22e5aa7e/index.html" TargetMode="External"/><Relationship Id="rId5" Type="http://schemas.openxmlformats.org/officeDocument/2006/relationships/hyperlink" Target="https://www.bluedesigns.com/products/yeti-nano/" TargetMode="External"/><Relationship Id="rId4" Type="http://schemas.openxmlformats.org/officeDocument/2006/relationships/hyperlink" Target="http://cadaudio.com/products/product-application/u3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usictribe.com/Categories/Behringer/Computer-Audio/Interfaces/UM2/p/P0AVV"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mackie.com/products/profxv2-series" TargetMode="External"/><Relationship Id="rId5" Type="http://schemas.openxmlformats.org/officeDocument/2006/relationships/hyperlink" Target="https://www.musictribe.com/Categories/Behringer/Mixers/Analog/Q802USB/p/P0ALM" TargetMode="External"/><Relationship Id="rId4" Type="http://schemas.openxmlformats.org/officeDocument/2006/relationships/hyperlink" Target="https://focusrite.com/usb-audio-interface/scarlett/scarlett-2i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audio-technica.com/cms/wired_mics/2edc31c95581eab8/index.html" TargetMode="External"/><Relationship Id="rId3" Type="http://schemas.openxmlformats.org/officeDocument/2006/relationships/hyperlink" Target="https://smile.amazon.com/Neewer-Professional-Broadcasting-Microphone-Adjustable/dp/B00XOXRTX6/ref=sr_1_3?crid=1167I564ZPST4&amp;keywords=studio+microphone&amp;qid=1556547636&amp;rnid=2941120011&amp;s=musical-instruments&amp;sprefix=studio,aps,141&amp;sr=1-3" TargetMode="External"/><Relationship Id="rId7" Type="http://schemas.openxmlformats.org/officeDocument/2006/relationships/hyperlink" Target="https://www.akg.com/Microphones/Condenser%20Microphones/P220.html"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smile.amazon.com/Samson-Studio-Condenser-Recording-Microphone/dp/B06XHD9W81/ref=sr_1_3?keywords=samson+c01+shock&amp;qid=1556548769&amp;s=musical-instruments&amp;sr=8-3" TargetMode="External"/><Relationship Id="rId5" Type="http://schemas.openxmlformats.org/officeDocument/2006/relationships/hyperlink" Target="http://www.samsontech.com/samson/products/accessories/microphone-accessories/sp01/" TargetMode="External"/><Relationship Id="rId4" Type="http://schemas.openxmlformats.org/officeDocument/2006/relationships/hyperlink" Target="http://www.samsontech.com/samson/products/microphones/condenser-microphones/c0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udacityteam.org/"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vb-audio.com/Voicemeeter/banana.htm" TargetMode="External"/><Relationship Id="rId5" Type="http://schemas.openxmlformats.org/officeDocument/2006/relationships/hyperlink" Target="https://manual.audacityteam.org/man/installing_and_updating_audacity_on_windows.html#winlame" TargetMode="External"/><Relationship Id="rId4" Type="http://schemas.openxmlformats.org/officeDocument/2006/relationships/hyperlink" Target="https://www.audacityteam.org/download/plug-i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esonus.com/products/Studio-One"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my.avid.com/get/pro-tools-first" TargetMode="External"/><Relationship Id="rId5" Type="http://schemas.openxmlformats.org/officeDocument/2006/relationships/hyperlink" Target="https://www.ableton.com/en/shop/education/" TargetMode="External"/><Relationship Id="rId4" Type="http://schemas.openxmlformats.org/officeDocument/2006/relationships/hyperlink" Target="https://www.ableton.com/en/products/live-lit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racktion.com/products/t7-daw"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soundtrap.com/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kg.com/Professional%20Headphones?prefn1=cupStyle&amp;prefn2=isRefurbished&amp;prefv3=Over-ear&amp;prefv1=Closed-back&amp;prefv2=false&amp;prefn3=wearingStyle#prefn1=cupStyle&amp;prefn2=isRefurbished&amp;prefv3=Over-ear&amp;srule=price-low-to-high&amp;sz=12&amp;start=0&amp;prefv1=Closed-back&amp;prefv2=false&amp;prefn3=wearingStyle" TargetMode="External"/><Relationship Id="rId7" Type="http://schemas.openxmlformats.org/officeDocument/2006/relationships/hyperlink" Target="https://pro.sony/ue_US/products/headphones/mdr-7506"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tascam.com/us/product/th-02/top" TargetMode="External"/><Relationship Id="rId5" Type="http://schemas.openxmlformats.org/officeDocument/2006/relationships/hyperlink" Target="https://www.fostexinternational.com/docs/products/RP-Series.shtml" TargetMode="External"/><Relationship Id="rId4" Type="http://schemas.openxmlformats.org/officeDocument/2006/relationships/hyperlink" Target="https://www.audio-technica.com/cgi-bin/product_search/headphones/headphones_cat.pl?select_multiple_3=Professional%20Studio%20Monitor&amp;lang=e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edifier.com/us/en/shop/collections/2-0-speaker-systems" TargetMode="External"/><Relationship Id="rId3" Type="http://schemas.openxmlformats.org/officeDocument/2006/relationships/hyperlink" Target="http://www.krksys.com/V-Series-4-Nearfield-Studio-Monitors" TargetMode="External"/><Relationship Id="rId7" Type="http://schemas.openxmlformats.org/officeDocument/2006/relationships/hyperlink" Target="Edifier%20R1700B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tannoy.com/Categories/Tannoy/c/Tannoy?q=:catRank:division:CREA:publicProduct:true#googtrans(en|en)" TargetMode="External"/><Relationship Id="rId5" Type="http://schemas.openxmlformats.org/officeDocument/2006/relationships/hyperlink" Target="http://www.samsontech.com/samson/products/studio-monitors/resolv/" TargetMode="External"/><Relationship Id="rId4" Type="http://schemas.openxmlformats.org/officeDocument/2006/relationships/hyperlink" Target="https://www.presonus.com/products/Eris-Studio-Monitor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rockvilleaudio.com/apm8crhtsbrrs190spro-m50rcm03/"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mohm@scsmustangs.or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en-US" dirty="0" smtClean="0">
                <a:solidFill>
                  <a:schemeClr val="bg1"/>
                </a:solidFill>
                <a:latin typeface="Bauhaus 93" panose="04030905020B02020C02" pitchFamily="82" charset="0"/>
              </a:rPr>
              <a:t>Audio Production</a:t>
            </a:r>
            <a:endParaRPr lang="en-US" dirty="0">
              <a:solidFill>
                <a:schemeClr val="bg1"/>
              </a:solidFill>
              <a:latin typeface="Bauhaus 93" panose="04030905020B02020C02" pitchFamily="82" charset="0"/>
            </a:endParaRPr>
          </a:p>
        </p:txBody>
      </p:sp>
      <p:sp>
        <p:nvSpPr>
          <p:cNvPr id="3" name="Subtitle 2"/>
          <p:cNvSpPr>
            <a:spLocks noGrp="1"/>
          </p:cNvSpPr>
          <p:nvPr>
            <p:ph type="subTitle" idx="1"/>
          </p:nvPr>
        </p:nvSpPr>
        <p:spPr/>
        <p:txBody>
          <a:bodyPr/>
          <a:lstStyle/>
          <a:p>
            <a:r>
              <a:rPr lang="en-US" dirty="0" smtClean="0">
                <a:solidFill>
                  <a:schemeClr val="bg1"/>
                </a:solidFill>
              </a:rPr>
              <a:t>Basics of Audio Recording on a Budget</a:t>
            </a:r>
            <a:endParaRPr lang="en-US" dirty="0">
              <a:solidFill>
                <a:schemeClr val="bg1"/>
              </a:solidFill>
            </a:endParaRPr>
          </a:p>
        </p:txBody>
      </p:sp>
    </p:spTree>
    <p:extLst>
      <p:ext uri="{BB962C8B-B14F-4D97-AF65-F5344CB8AC3E}">
        <p14:creationId xmlns:p14="http://schemas.microsoft.com/office/powerpoint/2010/main" val="2058875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“Industry Standards”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5189621" cy="4920361"/>
          </a:xfrm>
        </p:spPr>
        <p:txBody>
          <a:bodyPr>
            <a:normAutofit/>
          </a:bodyPr>
          <a:lstStyle/>
          <a:p>
            <a:r>
              <a:rPr lang="en-US" dirty="0" smtClean="0">
                <a:solidFill>
                  <a:schemeClr val="bg1"/>
                </a:solidFill>
              </a:rPr>
              <a:t>Dynamic Microphones:</a:t>
            </a:r>
          </a:p>
          <a:p>
            <a:pPr lvl="1"/>
            <a:r>
              <a:rPr lang="en-US" dirty="0" smtClean="0">
                <a:solidFill>
                  <a:schemeClr val="bg1"/>
                </a:solidFill>
              </a:rPr>
              <a:t>There are </a:t>
            </a:r>
            <a:r>
              <a:rPr lang="en-US" i="1" dirty="0" smtClean="0">
                <a:solidFill>
                  <a:schemeClr val="bg1"/>
                </a:solidFill>
              </a:rPr>
              <a:t>a </a:t>
            </a:r>
            <a:r>
              <a:rPr lang="en-US" i="1" dirty="0" err="1" smtClean="0">
                <a:solidFill>
                  <a:schemeClr val="bg1"/>
                </a:solidFill>
              </a:rPr>
              <a:t>gazzillion</a:t>
            </a:r>
            <a:r>
              <a:rPr lang="en-US" dirty="0" smtClean="0">
                <a:solidFill>
                  <a:schemeClr val="bg1"/>
                </a:solidFill>
              </a:rPr>
              <a:t> of these as well!  Pictured here are a few of the most consistently reviewed mics as industry standards:</a:t>
            </a:r>
          </a:p>
          <a:p>
            <a:pPr lvl="2"/>
            <a:r>
              <a:rPr lang="en-US" dirty="0" smtClean="0">
                <a:solidFill>
                  <a:schemeClr val="bg1"/>
                </a:solidFill>
              </a:rPr>
              <a:t>Electro-Voice RE20 - $609.00</a:t>
            </a:r>
          </a:p>
          <a:p>
            <a:pPr lvl="2"/>
            <a:r>
              <a:rPr lang="en-US" dirty="0" smtClean="0">
                <a:solidFill>
                  <a:schemeClr val="bg1"/>
                </a:solidFill>
              </a:rPr>
              <a:t>Shure SM7B - $499.00</a:t>
            </a:r>
          </a:p>
          <a:p>
            <a:pPr lvl="2"/>
            <a:r>
              <a:rPr lang="en-US" dirty="0" err="1" smtClean="0">
                <a:solidFill>
                  <a:schemeClr val="bg1"/>
                </a:solidFill>
              </a:rPr>
              <a:t>Sennheiser</a:t>
            </a:r>
            <a:r>
              <a:rPr lang="en-US" dirty="0" smtClean="0">
                <a:solidFill>
                  <a:schemeClr val="bg1"/>
                </a:solidFill>
              </a:rPr>
              <a:t> MD 421-II - $479.95</a:t>
            </a:r>
          </a:p>
          <a:p>
            <a:pPr lvl="2"/>
            <a:r>
              <a:rPr lang="en-US" dirty="0" err="1" smtClean="0">
                <a:solidFill>
                  <a:schemeClr val="bg1"/>
                </a:solidFill>
              </a:rPr>
              <a:t>Sennheisser</a:t>
            </a:r>
            <a:r>
              <a:rPr lang="en-US" dirty="0" smtClean="0">
                <a:solidFill>
                  <a:schemeClr val="bg1"/>
                </a:solidFill>
              </a:rPr>
              <a:t> </a:t>
            </a:r>
            <a:r>
              <a:rPr lang="en-US" dirty="0">
                <a:solidFill>
                  <a:schemeClr val="bg1"/>
                </a:solidFill>
              </a:rPr>
              <a:t>e935 - $</a:t>
            </a:r>
            <a:r>
              <a:rPr lang="en-US" dirty="0" smtClean="0">
                <a:solidFill>
                  <a:schemeClr val="bg1"/>
                </a:solidFill>
              </a:rPr>
              <a:t>179.95</a:t>
            </a:r>
          </a:p>
          <a:p>
            <a:pPr lvl="2"/>
            <a:r>
              <a:rPr lang="en-US" dirty="0" smtClean="0">
                <a:solidFill>
                  <a:schemeClr val="bg1"/>
                </a:solidFill>
              </a:rPr>
              <a:t>Shure Beta 58A - $159.00</a:t>
            </a:r>
          </a:p>
          <a:p>
            <a:pPr lvl="2"/>
            <a:r>
              <a:rPr lang="en-US" dirty="0">
                <a:solidFill>
                  <a:schemeClr val="bg1"/>
                </a:solidFill>
              </a:rPr>
              <a:t>Electro-Voice ND76 - $</a:t>
            </a:r>
            <a:r>
              <a:rPr lang="en-US" dirty="0" smtClean="0">
                <a:solidFill>
                  <a:schemeClr val="bg1"/>
                </a:solidFill>
              </a:rPr>
              <a:t>146.00</a:t>
            </a:r>
          </a:p>
          <a:p>
            <a:pPr lvl="2"/>
            <a:r>
              <a:rPr lang="en-US" dirty="0" smtClean="0">
                <a:solidFill>
                  <a:schemeClr val="bg1"/>
                </a:solidFill>
              </a:rPr>
              <a:t>Shure SM58LC - $99.00</a:t>
            </a:r>
          </a:p>
          <a:p>
            <a:pPr lvl="2"/>
            <a:r>
              <a:rPr lang="en-US" dirty="0" smtClean="0">
                <a:solidFill>
                  <a:schemeClr val="bg1"/>
                </a:solidFill>
              </a:rPr>
              <a:t>Shure SM57LC - $99.00</a:t>
            </a:r>
          </a:p>
          <a:p>
            <a:pPr lvl="2"/>
            <a:endParaRPr lang="en-US" dirty="0" smtClean="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309" y="1358900"/>
            <a:ext cx="6031743" cy="3129124"/>
          </a:xfrm>
          <a:prstGeom prst="rect">
            <a:avLst/>
          </a:prstGeom>
        </p:spPr>
      </p:pic>
    </p:spTree>
    <p:extLst>
      <p:ext uri="{BB962C8B-B14F-4D97-AF65-F5344CB8AC3E}">
        <p14:creationId xmlns:p14="http://schemas.microsoft.com/office/powerpoint/2010/main" val="1778331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childTnLst>
                          </p:cTn>
                        </p:par>
                        <p:par>
                          <p:cTn id="35" fill="hold">
                            <p:stCondLst>
                              <p:cond delay="500"/>
                            </p:stCondLst>
                            <p:childTnLst>
                              <p:par>
                                <p:cTn id="36" presetID="16" presetClass="entr" presetSubtype="21" fill="hold" nodeType="after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“Best Practice”</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6197600" cy="4920361"/>
          </a:xfrm>
        </p:spPr>
        <p:txBody>
          <a:bodyPr>
            <a:normAutofit/>
          </a:bodyPr>
          <a:lstStyle/>
          <a:p>
            <a:r>
              <a:rPr lang="en-US" dirty="0" smtClean="0">
                <a:solidFill>
                  <a:schemeClr val="bg1"/>
                </a:solidFill>
              </a:rPr>
              <a:t>Isolate Microphone from Noise:</a:t>
            </a:r>
          </a:p>
          <a:p>
            <a:pPr lvl="1"/>
            <a:r>
              <a:rPr lang="en-US" dirty="0" smtClean="0">
                <a:solidFill>
                  <a:schemeClr val="bg1"/>
                </a:solidFill>
              </a:rPr>
              <a:t>There are several options to help isolate a sensitive microphone from background\ambient noise.  If you have the luxury of a dedicated room for your studio you can use a variety of acoustic panels and ‘bass traps’ to configure the room for good acoustics.</a:t>
            </a:r>
          </a:p>
          <a:p>
            <a:pPr lvl="1"/>
            <a:r>
              <a:rPr lang="en-US" dirty="0" smtClean="0">
                <a:solidFill>
                  <a:schemeClr val="bg1"/>
                </a:solidFill>
              </a:rPr>
              <a:t>For the rest of the world an acoustic isolation shield like the one pictured works extremely well and in almost any audio environment. They vary in size and price but typically between $40-$80.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224" y="1358900"/>
            <a:ext cx="4168576" cy="4597400"/>
          </a:xfrm>
          <a:prstGeom prst="rect">
            <a:avLst/>
          </a:prstGeom>
        </p:spPr>
      </p:pic>
    </p:spTree>
    <p:extLst>
      <p:ext uri="{BB962C8B-B14F-4D97-AF65-F5344CB8AC3E}">
        <p14:creationId xmlns:p14="http://schemas.microsoft.com/office/powerpoint/2010/main" val="3154900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16" presetClass="entr" presetSubtype="21"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You Don’t Need Those!</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515600" cy="3334398"/>
          </a:xfrm>
        </p:spPr>
        <p:txBody>
          <a:bodyPr/>
          <a:lstStyle/>
          <a:p>
            <a:r>
              <a:rPr lang="en-US" dirty="0" smtClean="0">
                <a:solidFill>
                  <a:schemeClr val="bg1"/>
                </a:solidFill>
              </a:rPr>
              <a:t>Is it wonderful to have fantastic, high-end, name brand microphones?  Of course it is!!!  Are there other mics that will work just as well?  85% of the time – YES!!!  They are </a:t>
            </a:r>
            <a:r>
              <a:rPr lang="en-US" i="1" dirty="0" smtClean="0">
                <a:solidFill>
                  <a:schemeClr val="bg1"/>
                </a:solidFill>
              </a:rPr>
              <a:t>significantly</a:t>
            </a:r>
            <a:r>
              <a:rPr lang="en-US" dirty="0" smtClean="0">
                <a:solidFill>
                  <a:schemeClr val="bg1"/>
                </a:solidFill>
              </a:rPr>
              <a:t> cheaper, too!</a:t>
            </a:r>
          </a:p>
          <a:p>
            <a:r>
              <a:rPr lang="en-US" dirty="0" smtClean="0">
                <a:solidFill>
                  <a:schemeClr val="bg1"/>
                </a:solidFill>
              </a:rPr>
              <a:t>Number One Rule-of-Thumb for mic selection: Fit the mic to the job!</a:t>
            </a:r>
          </a:p>
          <a:p>
            <a:r>
              <a:rPr lang="en-US" dirty="0" smtClean="0">
                <a:solidFill>
                  <a:schemeClr val="bg1"/>
                </a:solidFill>
              </a:rPr>
              <a:t>Number Two Rule-of-Thumb for mic selection: Budget is important!</a:t>
            </a:r>
          </a:p>
          <a:p>
            <a:r>
              <a:rPr lang="en-US" dirty="0" smtClean="0">
                <a:solidFill>
                  <a:schemeClr val="bg1"/>
                </a:solidFill>
              </a:rPr>
              <a:t>Number Three Rule-of-Thumb for mic selection: It does you no good at all to have the best mic in the world and no way to utilize it!</a:t>
            </a:r>
          </a:p>
          <a:p>
            <a:pPr marL="0" indent="0">
              <a:buNone/>
            </a:pPr>
            <a:endParaRPr lang="en-US" dirty="0" smtClean="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4138349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Don’t Break The Bank!</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617200" cy="5077995"/>
          </a:xfrm>
        </p:spPr>
        <p:txBody>
          <a:bodyPr/>
          <a:lstStyle/>
          <a:p>
            <a:r>
              <a:rPr lang="en-US" dirty="0" smtClean="0">
                <a:solidFill>
                  <a:schemeClr val="bg1"/>
                </a:solidFill>
              </a:rPr>
              <a:t>Great Podcast Mics that are inexpensive and USB, (there is a standard version for almost every mic listed here).</a:t>
            </a:r>
          </a:p>
          <a:p>
            <a:pPr lvl="1"/>
            <a:r>
              <a:rPr lang="en-US" dirty="0" err="1" smtClean="0">
                <a:solidFill>
                  <a:schemeClr val="bg1"/>
                </a:solidFill>
                <a:hlinkClick r:id="rId3"/>
              </a:rPr>
              <a:t>Neewer</a:t>
            </a:r>
            <a:r>
              <a:rPr lang="en-US" dirty="0" smtClean="0">
                <a:solidFill>
                  <a:schemeClr val="bg1"/>
                </a:solidFill>
                <a:hlinkClick r:id="rId3"/>
              </a:rPr>
              <a:t> NW7000 USB mic w/Suspension Arm, Shock Mount, and Pop-Filter</a:t>
            </a:r>
            <a:r>
              <a:rPr lang="en-US" dirty="0" smtClean="0">
                <a:solidFill>
                  <a:schemeClr val="bg1"/>
                </a:solidFill>
              </a:rPr>
              <a:t>. </a:t>
            </a:r>
            <a:r>
              <a:rPr lang="en-US" dirty="0">
                <a:solidFill>
                  <a:schemeClr val="bg1"/>
                </a:solidFill>
              </a:rPr>
              <a:t>E</a:t>
            </a:r>
            <a:r>
              <a:rPr lang="en-US" dirty="0" smtClean="0">
                <a:solidFill>
                  <a:schemeClr val="bg1"/>
                </a:solidFill>
              </a:rPr>
              <a:t>ven as a self-proclaimed “audio snob” – I love this mic!  $37.99 on Amazon.</a:t>
            </a:r>
          </a:p>
          <a:p>
            <a:pPr lvl="1"/>
            <a:r>
              <a:rPr lang="en-US" dirty="0" smtClean="0">
                <a:solidFill>
                  <a:schemeClr val="bg1"/>
                </a:solidFill>
                <a:hlinkClick r:id="rId4"/>
              </a:rPr>
              <a:t>CAD U37 USB mic w/Table Top tripod stand</a:t>
            </a:r>
            <a:r>
              <a:rPr lang="en-US" dirty="0" smtClean="0">
                <a:solidFill>
                  <a:schemeClr val="bg1"/>
                </a:solidFill>
              </a:rPr>
              <a:t>.  If you want a ‘brand-name’, (</a:t>
            </a:r>
            <a:r>
              <a:rPr lang="en-US" dirty="0" err="1" smtClean="0">
                <a:solidFill>
                  <a:schemeClr val="bg1"/>
                </a:solidFill>
              </a:rPr>
              <a:t>ie</a:t>
            </a:r>
            <a:r>
              <a:rPr lang="en-US" dirty="0" smtClean="0">
                <a:solidFill>
                  <a:schemeClr val="bg1"/>
                </a:solidFill>
              </a:rPr>
              <a:t>: not Chinese built capsule), this is a great choice and built here in Ohio.  $69.00</a:t>
            </a:r>
          </a:p>
          <a:p>
            <a:pPr lvl="1"/>
            <a:r>
              <a:rPr lang="en-US" dirty="0" smtClean="0">
                <a:solidFill>
                  <a:schemeClr val="bg1"/>
                </a:solidFill>
                <a:hlinkClick r:id="rId5"/>
              </a:rPr>
              <a:t>Blue Yeti Nano USB mic w/Table Top stand/base</a:t>
            </a:r>
            <a:r>
              <a:rPr lang="en-US" dirty="0" smtClean="0">
                <a:solidFill>
                  <a:schemeClr val="bg1"/>
                </a:solidFill>
              </a:rPr>
              <a:t>.  Duo-pattern, (cardioid and omnidirectional), with built-in volume control.  $99.99</a:t>
            </a:r>
          </a:p>
          <a:p>
            <a:pPr lvl="1"/>
            <a:r>
              <a:rPr lang="en-US" dirty="0" smtClean="0">
                <a:solidFill>
                  <a:schemeClr val="bg1"/>
                </a:solidFill>
                <a:hlinkClick r:id="rId6"/>
              </a:rPr>
              <a:t>Audio-</a:t>
            </a:r>
            <a:r>
              <a:rPr lang="en-US" dirty="0" err="1" smtClean="0">
                <a:solidFill>
                  <a:schemeClr val="bg1"/>
                </a:solidFill>
                <a:hlinkClick r:id="rId6"/>
              </a:rPr>
              <a:t>Technica</a:t>
            </a:r>
            <a:r>
              <a:rPr lang="en-US" dirty="0" smtClean="0">
                <a:solidFill>
                  <a:schemeClr val="bg1"/>
                </a:solidFill>
                <a:hlinkClick r:id="rId6"/>
              </a:rPr>
              <a:t> AT2020USB+ mic w/Table Top tripod stand</a:t>
            </a:r>
            <a:r>
              <a:rPr lang="en-US" dirty="0" smtClean="0">
                <a:solidFill>
                  <a:schemeClr val="bg1"/>
                </a:solidFill>
              </a:rPr>
              <a:t>.  While not their ‘flagship’ microphone this mic offers the quality of the Audio-</a:t>
            </a:r>
            <a:r>
              <a:rPr lang="en-US" dirty="0" err="1" smtClean="0">
                <a:solidFill>
                  <a:schemeClr val="bg1"/>
                </a:solidFill>
              </a:rPr>
              <a:t>Technica</a:t>
            </a:r>
            <a:r>
              <a:rPr lang="en-US" dirty="0" smtClean="0">
                <a:solidFill>
                  <a:schemeClr val="bg1"/>
                </a:solidFill>
              </a:rPr>
              <a:t> brand at an affordable price.  $149.00  (Package deal w/Suspension arm and Audio-</a:t>
            </a:r>
            <a:r>
              <a:rPr lang="en-US" dirty="0" err="1" smtClean="0">
                <a:solidFill>
                  <a:schemeClr val="bg1"/>
                </a:solidFill>
              </a:rPr>
              <a:t>Technica</a:t>
            </a:r>
            <a:r>
              <a:rPr lang="en-US" dirty="0" smtClean="0">
                <a:solidFill>
                  <a:schemeClr val="bg1"/>
                </a:solidFill>
              </a:rPr>
              <a:t> headphones - $199.00).</a:t>
            </a:r>
          </a:p>
          <a:p>
            <a:pPr lvl="1"/>
            <a:endParaRPr lang="en-US" dirty="0" smtClean="0">
              <a:solidFill>
                <a:schemeClr val="bg1"/>
              </a:solidFill>
            </a:endParaRPr>
          </a:p>
        </p:txBody>
      </p:sp>
    </p:spTree>
    <p:extLst>
      <p:ext uri="{BB962C8B-B14F-4D97-AF65-F5344CB8AC3E}">
        <p14:creationId xmlns:p14="http://schemas.microsoft.com/office/powerpoint/2010/main" val="176066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Don’t Break The Bank!</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202076"/>
            <a:ext cx="10515600" cy="5414481"/>
          </a:xfrm>
        </p:spPr>
        <p:txBody>
          <a:bodyPr/>
          <a:lstStyle/>
          <a:p>
            <a:r>
              <a:rPr lang="en-US" dirty="0" smtClean="0">
                <a:solidFill>
                  <a:schemeClr val="bg1"/>
                </a:solidFill>
              </a:rPr>
              <a:t>If you want a mic you can use with a mixer there options for that too! You’ll need either a mixer or preamp with USB output.</a:t>
            </a:r>
          </a:p>
          <a:p>
            <a:pPr lvl="1"/>
            <a:r>
              <a:rPr lang="en-US" dirty="0" err="1" smtClean="0">
                <a:solidFill>
                  <a:schemeClr val="bg1"/>
                </a:solidFill>
                <a:hlinkClick r:id="rId3"/>
              </a:rPr>
              <a:t>Behringer</a:t>
            </a:r>
            <a:r>
              <a:rPr lang="en-US" dirty="0" smtClean="0">
                <a:solidFill>
                  <a:schemeClr val="bg1"/>
                </a:solidFill>
                <a:hlinkClick r:id="rId3"/>
              </a:rPr>
              <a:t> U-</a:t>
            </a:r>
            <a:r>
              <a:rPr lang="en-US" dirty="0" err="1" smtClean="0">
                <a:solidFill>
                  <a:schemeClr val="bg1"/>
                </a:solidFill>
                <a:hlinkClick r:id="rId3"/>
              </a:rPr>
              <a:t>Phoria</a:t>
            </a:r>
            <a:r>
              <a:rPr lang="en-US" dirty="0" smtClean="0">
                <a:solidFill>
                  <a:schemeClr val="bg1"/>
                </a:solidFill>
                <a:hlinkClick r:id="rId3"/>
              </a:rPr>
              <a:t> UM2 interface</a:t>
            </a:r>
            <a:r>
              <a:rPr lang="en-US" dirty="0" smtClean="0">
                <a:solidFill>
                  <a:schemeClr val="bg1"/>
                </a:solidFill>
              </a:rPr>
              <a:t>.  One combination XLR/TRS plus one ¼” input w/headphone monitor and analog stereo RCA outputs.  $39.99</a:t>
            </a:r>
          </a:p>
          <a:p>
            <a:pPr lvl="1"/>
            <a:r>
              <a:rPr lang="en-US" dirty="0" err="1" smtClean="0">
                <a:solidFill>
                  <a:schemeClr val="bg1"/>
                </a:solidFill>
                <a:hlinkClick r:id="rId4"/>
              </a:rPr>
              <a:t>Focusrite</a:t>
            </a:r>
            <a:r>
              <a:rPr lang="en-US" dirty="0" smtClean="0">
                <a:solidFill>
                  <a:schemeClr val="bg1"/>
                </a:solidFill>
                <a:hlinkClick r:id="rId4"/>
              </a:rPr>
              <a:t> Scarlett 2i2 two channel interface</a:t>
            </a:r>
            <a:r>
              <a:rPr lang="en-US" dirty="0" smtClean="0">
                <a:solidFill>
                  <a:schemeClr val="bg1"/>
                </a:solidFill>
              </a:rPr>
              <a:t>.  Industry standard professional quality.  </a:t>
            </a:r>
            <a:r>
              <a:rPr lang="en-US" dirty="0" err="1" smtClean="0">
                <a:solidFill>
                  <a:schemeClr val="bg1"/>
                </a:solidFill>
              </a:rPr>
              <a:t>Focusrite</a:t>
            </a:r>
            <a:r>
              <a:rPr lang="en-US" dirty="0" smtClean="0">
                <a:solidFill>
                  <a:schemeClr val="bg1"/>
                </a:solidFill>
              </a:rPr>
              <a:t> has made some of the most widely respected mic-</a:t>
            </a:r>
            <a:r>
              <a:rPr lang="en-US" dirty="0" err="1" smtClean="0">
                <a:solidFill>
                  <a:schemeClr val="bg1"/>
                </a:solidFill>
              </a:rPr>
              <a:t>pre’s</a:t>
            </a:r>
            <a:r>
              <a:rPr lang="en-US" dirty="0" smtClean="0">
                <a:solidFill>
                  <a:schemeClr val="bg1"/>
                </a:solidFill>
              </a:rPr>
              <a:t> for decades and can be found in most professional studios.  $199.99</a:t>
            </a:r>
          </a:p>
          <a:p>
            <a:pPr lvl="1"/>
            <a:r>
              <a:rPr lang="en-US" dirty="0" err="1" smtClean="0">
                <a:solidFill>
                  <a:schemeClr val="bg1"/>
                </a:solidFill>
                <a:hlinkClick r:id="rId5"/>
              </a:rPr>
              <a:t>Behringer</a:t>
            </a:r>
            <a:r>
              <a:rPr lang="en-US" dirty="0" smtClean="0">
                <a:solidFill>
                  <a:schemeClr val="bg1"/>
                </a:solidFill>
                <a:hlinkClick r:id="rId5"/>
              </a:rPr>
              <a:t> XENYX Q802USB mixer w/USB output</a:t>
            </a:r>
            <a:r>
              <a:rPr lang="en-US" dirty="0" smtClean="0">
                <a:solidFill>
                  <a:schemeClr val="bg1"/>
                </a:solidFill>
              </a:rPr>
              <a:t>.  </a:t>
            </a:r>
            <a:r>
              <a:rPr lang="en-US" dirty="0" err="1" smtClean="0">
                <a:solidFill>
                  <a:schemeClr val="bg1"/>
                </a:solidFill>
              </a:rPr>
              <a:t>Behringer</a:t>
            </a:r>
            <a:r>
              <a:rPr lang="en-US" dirty="0" smtClean="0">
                <a:solidFill>
                  <a:schemeClr val="bg1"/>
                </a:solidFill>
              </a:rPr>
              <a:t> offers several different variations of USB output mixers.  This is their starting point w/two XLR/TRS mono channels plus two ¼” stereo channels, F/X loop, and separate monitor send.  Best “bang-for-the-buck” out there.  $119.99</a:t>
            </a:r>
          </a:p>
          <a:p>
            <a:pPr lvl="1"/>
            <a:r>
              <a:rPr lang="en-US" dirty="0">
                <a:solidFill>
                  <a:schemeClr val="bg1"/>
                </a:solidFill>
                <a:hlinkClick r:id="rId6"/>
              </a:rPr>
              <a:t>Mackie PROFX8V2 8-Channel Compact Mixer with USB and </a:t>
            </a:r>
            <a:r>
              <a:rPr lang="en-US" dirty="0" smtClean="0">
                <a:solidFill>
                  <a:schemeClr val="bg1"/>
                </a:solidFill>
                <a:hlinkClick r:id="rId6"/>
              </a:rPr>
              <a:t>Effects</a:t>
            </a:r>
            <a:r>
              <a:rPr lang="en-US" dirty="0" smtClean="0">
                <a:solidFill>
                  <a:schemeClr val="bg1"/>
                </a:solidFill>
              </a:rPr>
              <a:t>.  Mackie is one of the premiere makers of affordable audio mixers.  This unit includes two XLR or ¼” mono channels, two XLR mono</a:t>
            </a:r>
            <a:r>
              <a:rPr lang="en-US" dirty="0">
                <a:solidFill>
                  <a:schemeClr val="bg1"/>
                </a:solidFill>
              </a:rPr>
              <a:t> </a:t>
            </a:r>
            <a:r>
              <a:rPr lang="en-US" dirty="0" smtClean="0">
                <a:solidFill>
                  <a:schemeClr val="bg1"/>
                </a:solidFill>
              </a:rPr>
              <a:t>or ¼” stereo channels, plus one ¼” stereo channel.  Built in effects and discreet monitor send.  $219.99</a:t>
            </a:r>
          </a:p>
        </p:txBody>
      </p:sp>
    </p:spTree>
    <p:extLst>
      <p:ext uri="{BB962C8B-B14F-4D97-AF65-F5344CB8AC3E}">
        <p14:creationId xmlns:p14="http://schemas.microsoft.com/office/powerpoint/2010/main" val="4198726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Don’t Break The Bank!</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515600" cy="5077995"/>
          </a:xfrm>
        </p:spPr>
        <p:txBody>
          <a:bodyPr>
            <a:normAutofit/>
          </a:bodyPr>
          <a:lstStyle/>
          <a:p>
            <a:r>
              <a:rPr lang="en-US" dirty="0" smtClean="0">
                <a:solidFill>
                  <a:schemeClr val="bg1"/>
                </a:solidFill>
              </a:rPr>
              <a:t>Affordable standard (XLR) large diaphragm connection microphones: (ALL of these mics will need either a USB interface or mixer to provide Phantom Power to the mic and convert the signal to digital format).</a:t>
            </a:r>
          </a:p>
          <a:p>
            <a:pPr lvl="1"/>
            <a:r>
              <a:rPr lang="en-US" dirty="0" err="1" smtClean="0">
                <a:solidFill>
                  <a:schemeClr val="bg1"/>
                </a:solidFill>
                <a:hlinkClick r:id="rId3"/>
              </a:rPr>
              <a:t>Neewer</a:t>
            </a:r>
            <a:r>
              <a:rPr lang="en-US" dirty="0" smtClean="0">
                <a:solidFill>
                  <a:schemeClr val="bg1"/>
                </a:solidFill>
                <a:hlinkClick r:id="rId3"/>
              </a:rPr>
              <a:t> NW700 mic w/Suspension Arm, Shock Mount, and Pop-Filter</a:t>
            </a:r>
            <a:r>
              <a:rPr lang="en-US" dirty="0" smtClean="0">
                <a:solidFill>
                  <a:schemeClr val="bg1"/>
                </a:solidFill>
              </a:rPr>
              <a:t>. Standard version of NW7000-USB mic.  $26.99</a:t>
            </a:r>
          </a:p>
          <a:p>
            <a:pPr lvl="1"/>
            <a:r>
              <a:rPr lang="en-US" dirty="0" smtClean="0">
                <a:solidFill>
                  <a:schemeClr val="bg1"/>
                </a:solidFill>
                <a:hlinkClick r:id="rId4"/>
              </a:rPr>
              <a:t>Samson C01</a:t>
            </a:r>
            <a:r>
              <a:rPr lang="en-US" dirty="0" smtClean="0">
                <a:solidFill>
                  <a:schemeClr val="bg1"/>
                </a:solidFill>
              </a:rPr>
              <a:t>.  This mic is a durable cardioid pattern mic.  </a:t>
            </a:r>
            <a:r>
              <a:rPr lang="en-US" dirty="0" smtClean="0">
                <a:solidFill>
                  <a:schemeClr val="bg1"/>
                </a:solidFill>
                <a:hlinkClick r:id="rId5"/>
              </a:rPr>
              <a:t>Shock mount</a:t>
            </a:r>
            <a:r>
              <a:rPr lang="en-US" dirty="0" smtClean="0">
                <a:solidFill>
                  <a:schemeClr val="bg1"/>
                </a:solidFill>
              </a:rPr>
              <a:t> available separately.  (You can typically find the </a:t>
            </a:r>
            <a:r>
              <a:rPr lang="en-US" dirty="0" smtClean="0">
                <a:solidFill>
                  <a:schemeClr val="bg1"/>
                </a:solidFill>
                <a:hlinkClick r:id="rId6"/>
              </a:rPr>
              <a:t>mic w/mount</a:t>
            </a:r>
            <a:r>
              <a:rPr lang="en-US" dirty="0" smtClean="0">
                <a:solidFill>
                  <a:schemeClr val="bg1"/>
                </a:solidFill>
              </a:rPr>
              <a:t> for $79.99)</a:t>
            </a:r>
          </a:p>
          <a:p>
            <a:pPr lvl="1"/>
            <a:r>
              <a:rPr lang="en-US" dirty="0" smtClean="0">
                <a:solidFill>
                  <a:schemeClr val="bg1"/>
                </a:solidFill>
                <a:hlinkClick r:id="rId7"/>
              </a:rPr>
              <a:t>AKG Perception P220</a:t>
            </a:r>
            <a:r>
              <a:rPr lang="en-US" dirty="0" smtClean="0">
                <a:solidFill>
                  <a:schemeClr val="bg1"/>
                </a:solidFill>
              </a:rPr>
              <a:t>. Cardioid pattern mic w/shock mount included.  LF roll-off switch and -20db pad switch built-in to mic.  $149.00</a:t>
            </a:r>
          </a:p>
          <a:p>
            <a:pPr lvl="1"/>
            <a:r>
              <a:rPr lang="en-US" dirty="0" smtClean="0">
                <a:solidFill>
                  <a:schemeClr val="bg1"/>
                </a:solidFill>
                <a:hlinkClick r:id="rId8"/>
              </a:rPr>
              <a:t>Audio-</a:t>
            </a:r>
            <a:r>
              <a:rPr lang="en-US" dirty="0" err="1" smtClean="0">
                <a:solidFill>
                  <a:schemeClr val="bg1"/>
                </a:solidFill>
                <a:hlinkClick r:id="rId8"/>
              </a:rPr>
              <a:t>Technica</a:t>
            </a:r>
            <a:r>
              <a:rPr lang="en-US" dirty="0" smtClean="0">
                <a:solidFill>
                  <a:schemeClr val="bg1"/>
                </a:solidFill>
                <a:hlinkClick r:id="rId8"/>
              </a:rPr>
              <a:t> AT2035 Podcasting Pack</a:t>
            </a:r>
            <a:r>
              <a:rPr lang="en-US" dirty="0" smtClean="0">
                <a:solidFill>
                  <a:schemeClr val="bg1"/>
                </a:solidFill>
              </a:rPr>
              <a:t>. Package deal w/suspension arm, shock mount and Audio-</a:t>
            </a:r>
            <a:r>
              <a:rPr lang="en-US" dirty="0" err="1" smtClean="0">
                <a:solidFill>
                  <a:schemeClr val="bg1"/>
                </a:solidFill>
              </a:rPr>
              <a:t>Technica</a:t>
            </a:r>
            <a:r>
              <a:rPr lang="en-US" dirty="0" smtClean="0">
                <a:solidFill>
                  <a:schemeClr val="bg1"/>
                </a:solidFill>
              </a:rPr>
              <a:t> headphones - $199.00</a:t>
            </a:r>
          </a:p>
          <a:p>
            <a:pPr lvl="1"/>
            <a:r>
              <a:rPr lang="en-US" dirty="0" smtClean="0">
                <a:solidFill>
                  <a:schemeClr val="bg1"/>
                </a:solidFill>
              </a:rPr>
              <a:t>They just go up in price from here…</a:t>
            </a:r>
          </a:p>
          <a:p>
            <a:pPr lvl="1"/>
            <a:endParaRPr lang="en-US" dirty="0" smtClean="0">
              <a:solidFill>
                <a:schemeClr val="bg1"/>
              </a:solidFill>
            </a:endParaRPr>
          </a:p>
        </p:txBody>
      </p:sp>
    </p:spTree>
    <p:extLst>
      <p:ext uri="{BB962C8B-B14F-4D97-AF65-F5344CB8AC3E}">
        <p14:creationId xmlns:p14="http://schemas.microsoft.com/office/powerpoint/2010/main" val="1398151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How to </a:t>
            </a:r>
            <a:r>
              <a:rPr lang="en-US" dirty="0">
                <a:solidFill>
                  <a:schemeClr val="bg1"/>
                </a:solidFill>
                <a:latin typeface="Bauhaus 93" panose="04030905020B02020C02" pitchFamily="82" charset="0"/>
              </a:rPr>
              <a:t>U</a:t>
            </a:r>
            <a:r>
              <a:rPr lang="en-US" dirty="0" smtClean="0">
                <a:solidFill>
                  <a:schemeClr val="bg1"/>
                </a:solidFill>
                <a:latin typeface="Bauhaus 93" panose="04030905020B02020C02" pitchFamily="82" charset="0"/>
              </a:rPr>
              <a:t>se Them</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515600" cy="1617565"/>
          </a:xfrm>
        </p:spPr>
        <p:txBody>
          <a:bodyPr/>
          <a:lstStyle/>
          <a:p>
            <a:r>
              <a:rPr lang="en-US" dirty="0" err="1" smtClean="0">
                <a:solidFill>
                  <a:schemeClr val="bg1"/>
                </a:solidFill>
              </a:rPr>
              <a:t>Miking</a:t>
            </a:r>
            <a:r>
              <a:rPr lang="en-US" dirty="0" smtClean="0">
                <a:solidFill>
                  <a:schemeClr val="bg1"/>
                </a:solidFill>
              </a:rPr>
              <a:t> techniques</a:t>
            </a:r>
          </a:p>
          <a:p>
            <a:pPr lvl="1"/>
            <a:r>
              <a:rPr lang="en-US" dirty="0" smtClean="0">
                <a:solidFill>
                  <a:schemeClr val="bg1"/>
                </a:solidFill>
              </a:rPr>
              <a:t>Proximity Effect – your best friend and your worst enemy!</a:t>
            </a:r>
          </a:p>
          <a:p>
            <a:pPr lvl="2"/>
            <a:r>
              <a:rPr lang="en-US" dirty="0" smtClean="0">
                <a:solidFill>
                  <a:schemeClr val="bg1"/>
                </a:solidFill>
              </a:rPr>
              <a:t>Proximity Effect is (basically) the frequency response range based on the closeness, (proximity), the sound source is to the microphone.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741" y="3088432"/>
            <a:ext cx="6604518" cy="3302259"/>
          </a:xfrm>
          <a:prstGeom prst="rect">
            <a:avLst/>
          </a:prstGeom>
        </p:spPr>
      </p:pic>
    </p:spTree>
    <p:extLst>
      <p:ext uri="{BB962C8B-B14F-4D97-AF65-F5344CB8AC3E}">
        <p14:creationId xmlns:p14="http://schemas.microsoft.com/office/powerpoint/2010/main" val="178650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How to </a:t>
            </a:r>
            <a:r>
              <a:rPr lang="en-US" dirty="0">
                <a:solidFill>
                  <a:schemeClr val="bg1"/>
                </a:solidFill>
                <a:latin typeface="Bauhaus 93" panose="04030905020B02020C02" pitchFamily="82" charset="0"/>
              </a:rPr>
              <a:t>U</a:t>
            </a:r>
            <a:r>
              <a:rPr lang="en-US" dirty="0" smtClean="0">
                <a:solidFill>
                  <a:schemeClr val="bg1"/>
                </a:solidFill>
                <a:latin typeface="Bauhaus 93" panose="04030905020B02020C02" pitchFamily="82" charset="0"/>
              </a:rPr>
              <a:t>se Them</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199" y="1358900"/>
            <a:ext cx="10610461" cy="4332773"/>
          </a:xfrm>
        </p:spPr>
        <p:txBody>
          <a:bodyPr/>
          <a:lstStyle/>
          <a:p>
            <a:r>
              <a:rPr lang="en-US" dirty="0" smtClean="0">
                <a:solidFill>
                  <a:schemeClr val="bg1"/>
                </a:solidFill>
              </a:rPr>
              <a:t>Proximity Effect</a:t>
            </a:r>
          </a:p>
          <a:p>
            <a:pPr lvl="1"/>
            <a:r>
              <a:rPr lang="en-US" dirty="0" smtClean="0">
                <a:solidFill>
                  <a:schemeClr val="bg1"/>
                </a:solidFill>
              </a:rPr>
              <a:t>Your Best Friend: in order to get a more full spectrum sound the sound source needs to be close to the mic thus allowing you to reduce the gain and help eliminate background noise.</a:t>
            </a:r>
          </a:p>
          <a:p>
            <a:pPr lvl="1"/>
            <a:r>
              <a:rPr lang="en-US" dirty="0" smtClean="0">
                <a:solidFill>
                  <a:schemeClr val="bg1"/>
                </a:solidFill>
              </a:rPr>
              <a:t>Your Worst Enemy: if you have a person talking that is afraid of the mic and/or you are using one or two mics to try to record a group you’re in deep doo-doo!</a:t>
            </a:r>
          </a:p>
          <a:p>
            <a:endParaRPr lang="en-US" dirty="0">
              <a:solidFill>
                <a:schemeClr val="bg1"/>
              </a:solidFill>
            </a:endParaRPr>
          </a:p>
          <a:p>
            <a:r>
              <a:rPr lang="en-US" dirty="0" smtClean="0">
                <a:solidFill>
                  <a:schemeClr val="bg1"/>
                </a:solidFill>
              </a:rPr>
              <a:t>This is why microphone choice is so drastically important, (and why I’m devoting so much time to it).</a:t>
            </a:r>
          </a:p>
        </p:txBody>
      </p:sp>
    </p:spTree>
    <p:extLst>
      <p:ext uri="{BB962C8B-B14F-4D97-AF65-F5344CB8AC3E}">
        <p14:creationId xmlns:p14="http://schemas.microsoft.com/office/powerpoint/2010/main" val="3735501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How to </a:t>
            </a:r>
            <a:r>
              <a:rPr lang="en-US" dirty="0">
                <a:solidFill>
                  <a:schemeClr val="bg1"/>
                </a:solidFill>
                <a:latin typeface="Bauhaus 93" panose="04030905020B02020C02" pitchFamily="82" charset="0"/>
              </a:rPr>
              <a:t>U</a:t>
            </a:r>
            <a:r>
              <a:rPr lang="en-US" dirty="0" smtClean="0">
                <a:solidFill>
                  <a:schemeClr val="bg1"/>
                </a:solidFill>
                <a:latin typeface="Bauhaus 93" panose="04030905020B02020C02" pitchFamily="82" charset="0"/>
              </a:rPr>
              <a:t>se Them</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515600" cy="4612692"/>
          </a:xfrm>
        </p:spPr>
        <p:txBody>
          <a:bodyPr>
            <a:normAutofit/>
          </a:bodyPr>
          <a:lstStyle/>
          <a:p>
            <a:r>
              <a:rPr lang="en-US" dirty="0" smtClean="0">
                <a:solidFill>
                  <a:schemeClr val="bg1"/>
                </a:solidFill>
              </a:rPr>
              <a:t>Basically: in almost all cases you want the microphone </a:t>
            </a:r>
            <a:r>
              <a:rPr lang="en-US" b="1" i="1" u="sng" dirty="0" smtClean="0">
                <a:solidFill>
                  <a:srgbClr val="FFFF00"/>
                </a:solidFill>
              </a:rPr>
              <a:t>as close as possible</a:t>
            </a:r>
            <a:r>
              <a:rPr lang="en-US" dirty="0" smtClean="0">
                <a:solidFill>
                  <a:schemeClr val="bg1"/>
                </a:solidFill>
              </a:rPr>
              <a:t> to the sound source.</a:t>
            </a:r>
          </a:p>
          <a:p>
            <a:r>
              <a:rPr lang="en-US" dirty="0" smtClean="0">
                <a:solidFill>
                  <a:schemeClr val="bg1"/>
                </a:solidFill>
              </a:rPr>
              <a:t>Obviously – this is not always possible.  Condenser mics are your friends in those cases, (</a:t>
            </a:r>
            <a:r>
              <a:rPr lang="en-US" dirty="0" err="1" smtClean="0">
                <a:solidFill>
                  <a:schemeClr val="bg1"/>
                </a:solidFill>
              </a:rPr>
              <a:t>ie</a:t>
            </a:r>
            <a:r>
              <a:rPr lang="en-US" dirty="0" smtClean="0">
                <a:solidFill>
                  <a:schemeClr val="bg1"/>
                </a:solidFill>
              </a:rPr>
              <a:t>: recording someone with video and you want the mic out of the picture, recording multiple sound sources with limited microphones, etc.).</a:t>
            </a:r>
            <a:endParaRPr lang="en-US" dirty="0">
              <a:solidFill>
                <a:schemeClr val="bg1"/>
              </a:solidFill>
            </a:endParaRPr>
          </a:p>
          <a:p>
            <a:pPr lvl="1"/>
            <a:r>
              <a:rPr lang="en-US" dirty="0" smtClean="0">
                <a:solidFill>
                  <a:schemeClr val="bg1"/>
                </a:solidFill>
              </a:rPr>
              <a:t>For video: use a lapel or lavalier mic, or a ‘shotgun’ mic.</a:t>
            </a:r>
          </a:p>
          <a:p>
            <a:pPr lvl="1"/>
            <a:r>
              <a:rPr lang="en-US" dirty="0" smtClean="0">
                <a:solidFill>
                  <a:schemeClr val="bg1"/>
                </a:solidFill>
              </a:rPr>
              <a:t>For multiple sources: distance and number of people, (could be instruments or whatever you are trying to record), will determine mic placement and selection, (this gets a little too deep for this session but I will be happy to answer questions later or by email).</a:t>
            </a:r>
          </a:p>
        </p:txBody>
      </p:sp>
    </p:spTree>
    <p:extLst>
      <p:ext uri="{BB962C8B-B14F-4D97-AF65-F5344CB8AC3E}">
        <p14:creationId xmlns:p14="http://schemas.microsoft.com/office/powerpoint/2010/main" val="4250637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Recording Software</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515600" cy="4911271"/>
          </a:xfrm>
        </p:spPr>
        <p:txBody>
          <a:bodyPr/>
          <a:lstStyle/>
          <a:p>
            <a:pPr marL="0" indent="0">
              <a:buNone/>
            </a:pPr>
            <a:r>
              <a:rPr lang="en-US" dirty="0" smtClean="0">
                <a:solidFill>
                  <a:schemeClr val="bg1"/>
                </a:solidFill>
              </a:rPr>
              <a:t>While there are multiple options for this component of a recording studio we will focus on keeping costs down and therefore focus on freeware/shareware/</a:t>
            </a:r>
            <a:r>
              <a:rPr lang="en-US" dirty="0" err="1" smtClean="0">
                <a:solidFill>
                  <a:schemeClr val="bg1"/>
                </a:solidFill>
              </a:rPr>
              <a:t>donationware</a:t>
            </a:r>
            <a:r>
              <a:rPr lang="en-US" dirty="0" smtClean="0">
                <a:solidFill>
                  <a:schemeClr val="bg1"/>
                </a:solidFill>
              </a:rPr>
              <a:t> or ‘freebies’ with a purchase.</a:t>
            </a:r>
          </a:p>
          <a:p>
            <a:r>
              <a:rPr lang="en-US" dirty="0" smtClean="0">
                <a:solidFill>
                  <a:schemeClr val="bg1"/>
                </a:solidFill>
                <a:hlinkClick r:id="rId3"/>
              </a:rPr>
              <a:t>Audacity</a:t>
            </a:r>
            <a:r>
              <a:rPr lang="en-US" dirty="0" smtClean="0">
                <a:solidFill>
                  <a:schemeClr val="bg1"/>
                </a:solidFill>
              </a:rPr>
              <a:t> – free multi-track recording software with available </a:t>
            </a:r>
            <a:r>
              <a:rPr lang="en-US" dirty="0" smtClean="0">
                <a:solidFill>
                  <a:schemeClr val="bg1"/>
                </a:solidFill>
                <a:hlinkClick r:id="rId4"/>
              </a:rPr>
              <a:t>plug-ins</a:t>
            </a:r>
            <a:r>
              <a:rPr lang="en-US" dirty="0" smtClean="0">
                <a:solidFill>
                  <a:schemeClr val="bg1"/>
                </a:solidFill>
              </a:rPr>
              <a:t> and </a:t>
            </a:r>
            <a:r>
              <a:rPr lang="en-US" dirty="0" smtClean="0">
                <a:solidFill>
                  <a:schemeClr val="bg1"/>
                </a:solidFill>
                <a:hlinkClick r:id="rId5"/>
              </a:rPr>
              <a:t>file converters</a:t>
            </a:r>
            <a:r>
              <a:rPr lang="en-US" dirty="0" smtClean="0">
                <a:solidFill>
                  <a:schemeClr val="bg1"/>
                </a:solidFill>
              </a:rPr>
              <a:t>.  Seriously – this will do just about </a:t>
            </a:r>
            <a:r>
              <a:rPr lang="en-US" i="1" dirty="0" smtClean="0">
                <a:solidFill>
                  <a:schemeClr val="bg1"/>
                </a:solidFill>
              </a:rPr>
              <a:t>everything</a:t>
            </a:r>
            <a:r>
              <a:rPr lang="en-US" dirty="0" smtClean="0">
                <a:solidFill>
                  <a:schemeClr val="bg1"/>
                </a:solidFill>
              </a:rPr>
              <a:t> most Digital Audio Workstations, (DAW – one of those buzzwords), will do except for sequencing and/or MIDI playback.</a:t>
            </a:r>
          </a:p>
          <a:p>
            <a:r>
              <a:rPr lang="en-US" dirty="0" err="1" smtClean="0">
                <a:solidFill>
                  <a:schemeClr val="bg1"/>
                </a:solidFill>
                <a:hlinkClick r:id="rId6"/>
              </a:rPr>
              <a:t>Voicemeeter</a:t>
            </a:r>
            <a:r>
              <a:rPr lang="en-US" dirty="0" smtClean="0">
                <a:solidFill>
                  <a:schemeClr val="bg1"/>
                </a:solidFill>
                <a:hlinkClick r:id="rId6"/>
              </a:rPr>
              <a:t> Banana</a:t>
            </a:r>
            <a:r>
              <a:rPr lang="en-US" dirty="0" smtClean="0">
                <a:solidFill>
                  <a:schemeClr val="bg1"/>
                </a:solidFill>
              </a:rPr>
              <a:t>: Fantastic for podcasting!  So far </a:t>
            </a:r>
            <a:r>
              <a:rPr lang="en-US" b="1" i="1" u="sng" dirty="0" smtClean="0">
                <a:solidFill>
                  <a:srgbClr val="FFFF00"/>
                </a:solidFill>
              </a:rPr>
              <a:t>the only</a:t>
            </a:r>
            <a:r>
              <a:rPr lang="en-US" dirty="0" smtClean="0">
                <a:solidFill>
                  <a:srgbClr val="FFFF00"/>
                </a:solidFill>
              </a:rPr>
              <a:t> </a:t>
            </a:r>
            <a:r>
              <a:rPr lang="en-US" dirty="0" smtClean="0">
                <a:solidFill>
                  <a:schemeClr val="bg1"/>
                </a:solidFill>
              </a:rPr>
              <a:t>software I’ve found that will let you use </a:t>
            </a:r>
            <a:r>
              <a:rPr lang="en-US" b="1" i="1" u="sng" dirty="0" smtClean="0">
                <a:solidFill>
                  <a:srgbClr val="FFFF00"/>
                </a:solidFill>
              </a:rPr>
              <a:t>two</a:t>
            </a:r>
            <a:r>
              <a:rPr lang="en-US" dirty="0" smtClean="0">
                <a:solidFill>
                  <a:schemeClr val="bg1"/>
                </a:solidFill>
              </a:rPr>
              <a:t> USB mics and give you independent control of each one.  Allows for multiple routing/bussing and effects, (including channel ducking).</a:t>
            </a:r>
            <a:endParaRPr lang="en-US" b="1" dirty="0" smtClean="0">
              <a:solidFill>
                <a:schemeClr val="bg1"/>
              </a:solidFill>
            </a:endParaRPr>
          </a:p>
        </p:txBody>
      </p:sp>
    </p:spTree>
    <p:extLst>
      <p:ext uri="{BB962C8B-B14F-4D97-AF65-F5344CB8AC3E}">
        <p14:creationId xmlns:p14="http://schemas.microsoft.com/office/powerpoint/2010/main" val="3002068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Bauhaus 93" panose="04030905020B02020C02" pitchFamily="82" charset="0"/>
              </a:rPr>
              <a:t>What Are Your Goals?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825625"/>
            <a:ext cx="7543800" cy="4351338"/>
          </a:xfrm>
        </p:spPr>
        <p:txBody>
          <a:bodyPr>
            <a:normAutofit lnSpcReduction="10000"/>
          </a:bodyPr>
          <a:lstStyle/>
          <a:p>
            <a:r>
              <a:rPr lang="en-US" dirty="0" smtClean="0">
                <a:solidFill>
                  <a:schemeClr val="bg1"/>
                </a:solidFill>
              </a:rPr>
              <a:t>Podcasts or Large Scale/Multi-track Recording?</a:t>
            </a:r>
          </a:p>
          <a:p>
            <a:pPr lvl="1"/>
            <a:r>
              <a:rPr lang="en-US" dirty="0" smtClean="0">
                <a:solidFill>
                  <a:schemeClr val="bg1"/>
                </a:solidFill>
              </a:rPr>
              <a:t>May be determined by available space</a:t>
            </a:r>
          </a:p>
          <a:p>
            <a:pPr lvl="1"/>
            <a:r>
              <a:rPr lang="en-US" dirty="0" smtClean="0">
                <a:solidFill>
                  <a:schemeClr val="bg1"/>
                </a:solidFill>
              </a:rPr>
              <a:t>May be defined by </a:t>
            </a:r>
            <a:r>
              <a:rPr lang="en-US" dirty="0" smtClean="0">
                <a:solidFill>
                  <a:schemeClr val="bg1"/>
                </a:solidFill>
              </a:rPr>
              <a:t>student and/or staff </a:t>
            </a:r>
            <a:r>
              <a:rPr lang="en-US" dirty="0" smtClean="0">
                <a:solidFill>
                  <a:schemeClr val="bg1"/>
                </a:solidFill>
              </a:rPr>
              <a:t>interests</a:t>
            </a:r>
          </a:p>
          <a:p>
            <a:pPr lvl="1"/>
            <a:r>
              <a:rPr lang="en-US" dirty="0" smtClean="0">
                <a:solidFill>
                  <a:schemeClr val="bg1"/>
                </a:solidFill>
              </a:rPr>
              <a:t>May be defined by budget</a:t>
            </a:r>
          </a:p>
          <a:p>
            <a:r>
              <a:rPr lang="en-US" dirty="0" smtClean="0">
                <a:solidFill>
                  <a:schemeClr val="bg1"/>
                </a:solidFill>
              </a:rPr>
              <a:t>No matter how your studio project begins, you </a:t>
            </a:r>
            <a:r>
              <a:rPr lang="en-US" dirty="0" smtClean="0">
                <a:solidFill>
                  <a:schemeClr val="bg1"/>
                </a:solidFill>
              </a:rPr>
              <a:t>will probably find that once </a:t>
            </a:r>
            <a:r>
              <a:rPr lang="en-US" dirty="0" smtClean="0">
                <a:solidFill>
                  <a:schemeClr val="bg1"/>
                </a:solidFill>
              </a:rPr>
              <a:t>staff and students </a:t>
            </a:r>
            <a:r>
              <a:rPr lang="en-US" dirty="0" smtClean="0">
                <a:solidFill>
                  <a:schemeClr val="bg1"/>
                </a:solidFill>
              </a:rPr>
              <a:t>get involved with the recording process your needs will grow.  The beauty of recording in the current age of Digital Audio Workstation software is that setups are </a:t>
            </a:r>
            <a:r>
              <a:rPr lang="en-US" i="1" dirty="0" smtClean="0">
                <a:solidFill>
                  <a:schemeClr val="bg1"/>
                </a:solidFill>
              </a:rPr>
              <a:t>extremely</a:t>
            </a:r>
            <a:r>
              <a:rPr lang="en-US" dirty="0" smtClean="0">
                <a:solidFill>
                  <a:schemeClr val="bg1"/>
                </a:solidFill>
              </a:rPr>
              <a:t> flexible and expandable.</a:t>
            </a:r>
          </a:p>
          <a:p>
            <a:pPr lvl="1"/>
            <a:endParaRPr lang="en-US" dirty="0" smtClean="0">
              <a:solidFill>
                <a:schemeClr val="bg1"/>
              </a:solidFill>
            </a:endParaRPr>
          </a:p>
          <a:p>
            <a:endParaRPr lang="en-US" dirty="0" smtClean="0">
              <a:solidFill>
                <a:schemeClr val="bg1"/>
              </a:solidFill>
            </a:endParaRPr>
          </a:p>
          <a:p>
            <a:endParaRPr lang="en-US" dirty="0"/>
          </a:p>
        </p:txBody>
      </p:sp>
    </p:spTree>
    <p:extLst>
      <p:ext uri="{BB962C8B-B14F-4D97-AF65-F5344CB8AC3E}">
        <p14:creationId xmlns:p14="http://schemas.microsoft.com/office/powerpoint/2010/main" val="1906242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Recording Software (continued)</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515600" cy="4911271"/>
          </a:xfrm>
        </p:spPr>
        <p:txBody>
          <a:bodyPr>
            <a:normAutofit lnSpcReduction="10000"/>
          </a:bodyPr>
          <a:lstStyle/>
          <a:p>
            <a:r>
              <a:rPr lang="en-US" dirty="0" err="1" smtClean="0">
                <a:solidFill>
                  <a:schemeClr val="bg1"/>
                </a:solidFill>
                <a:hlinkClick r:id="rId3"/>
              </a:rPr>
              <a:t>Presonus</a:t>
            </a:r>
            <a:r>
              <a:rPr lang="en-US" dirty="0" smtClean="0">
                <a:solidFill>
                  <a:schemeClr val="bg1"/>
                </a:solidFill>
                <a:hlinkClick r:id="rId3"/>
              </a:rPr>
              <a:t> </a:t>
            </a:r>
            <a:r>
              <a:rPr lang="en-US" dirty="0" err="1" smtClean="0">
                <a:solidFill>
                  <a:schemeClr val="bg1"/>
                </a:solidFill>
                <a:hlinkClick r:id="rId3"/>
              </a:rPr>
              <a:t>StudioOne</a:t>
            </a:r>
            <a:r>
              <a:rPr lang="en-US" dirty="0" smtClean="0">
                <a:solidFill>
                  <a:schemeClr val="bg1"/>
                </a:solidFill>
                <a:hlinkClick r:id="rId3"/>
              </a:rPr>
              <a:t> OEM</a:t>
            </a:r>
            <a:r>
              <a:rPr lang="en-US" dirty="0" smtClean="0">
                <a:solidFill>
                  <a:schemeClr val="bg1"/>
                </a:solidFill>
              </a:rPr>
              <a:t>:  OK – this is </a:t>
            </a:r>
            <a:r>
              <a:rPr lang="en-US" i="1" dirty="0" smtClean="0">
                <a:solidFill>
                  <a:schemeClr val="bg1"/>
                </a:solidFill>
              </a:rPr>
              <a:t>not</a:t>
            </a:r>
            <a:r>
              <a:rPr lang="en-US" dirty="0" smtClean="0">
                <a:solidFill>
                  <a:schemeClr val="bg1"/>
                </a:solidFill>
              </a:rPr>
              <a:t> free/share/donate-ware either… </a:t>
            </a:r>
            <a:r>
              <a:rPr lang="en-US" i="1" dirty="0" smtClean="0">
                <a:solidFill>
                  <a:schemeClr val="bg1"/>
                </a:solidFill>
              </a:rPr>
              <a:t>however</a:t>
            </a:r>
            <a:r>
              <a:rPr lang="en-US" dirty="0" smtClean="0">
                <a:solidFill>
                  <a:schemeClr val="bg1"/>
                </a:solidFill>
              </a:rPr>
              <a:t> – it does come free with a few different USB/MIDI keyboard controllers.  The OEM version allows for three installs off of the same license key.  This is the software that I currently use as my DAW.  You can purchase it and unlock VST, (Virtual Studio Technology – basically an accepted industry standard protocol for effects and processing tools), plugins.  The ‘freebie’ is fully functional and has no time limit like </a:t>
            </a:r>
            <a:r>
              <a:rPr lang="en-US" dirty="0" err="1" smtClean="0">
                <a:solidFill>
                  <a:schemeClr val="bg1"/>
                </a:solidFill>
              </a:rPr>
              <a:t>trialware</a:t>
            </a:r>
            <a:r>
              <a:rPr lang="en-US" dirty="0" smtClean="0">
                <a:solidFill>
                  <a:schemeClr val="bg1"/>
                </a:solidFill>
              </a:rPr>
              <a:t>.  There are several of these out there that come packaged with different keyboard controllers as ‘perks’ for buying from whichever company has the software you personally like, </a:t>
            </a:r>
            <a:r>
              <a:rPr lang="en-US" dirty="0" err="1" smtClean="0">
                <a:solidFill>
                  <a:schemeClr val="bg1"/>
                </a:solidFill>
                <a:hlinkClick r:id="rId4"/>
              </a:rPr>
              <a:t>Ableton</a:t>
            </a:r>
            <a:r>
              <a:rPr lang="en-US" dirty="0" smtClean="0">
                <a:solidFill>
                  <a:schemeClr val="bg1"/>
                </a:solidFill>
                <a:hlinkClick r:id="rId4"/>
              </a:rPr>
              <a:t>-Lite Live</a:t>
            </a:r>
            <a:r>
              <a:rPr lang="en-US" dirty="0" smtClean="0">
                <a:solidFill>
                  <a:schemeClr val="bg1"/>
                </a:solidFill>
              </a:rPr>
              <a:t>, (</a:t>
            </a:r>
            <a:r>
              <a:rPr lang="en-US" dirty="0" smtClean="0">
                <a:solidFill>
                  <a:schemeClr val="bg1"/>
                </a:solidFill>
                <a:hlinkClick r:id="rId5"/>
              </a:rPr>
              <a:t>Teacher/Student educational version</a:t>
            </a:r>
            <a:r>
              <a:rPr lang="en-US" dirty="0" smtClean="0">
                <a:solidFill>
                  <a:schemeClr val="bg1"/>
                </a:solidFill>
              </a:rPr>
              <a:t> available).</a:t>
            </a:r>
          </a:p>
          <a:p>
            <a:r>
              <a:rPr lang="en-US" dirty="0" smtClean="0">
                <a:solidFill>
                  <a:schemeClr val="bg1"/>
                </a:solidFill>
                <a:hlinkClick r:id="rId6"/>
              </a:rPr>
              <a:t>Pro Tools | First</a:t>
            </a:r>
            <a:r>
              <a:rPr lang="en-US" dirty="0" smtClean="0">
                <a:solidFill>
                  <a:schemeClr val="bg1"/>
                </a:solidFill>
              </a:rPr>
              <a:t>: free version of </a:t>
            </a:r>
            <a:r>
              <a:rPr lang="en-US" i="1" dirty="0" smtClean="0">
                <a:solidFill>
                  <a:schemeClr val="bg1"/>
                </a:solidFill>
              </a:rPr>
              <a:t>the</a:t>
            </a:r>
            <a:r>
              <a:rPr lang="en-US" dirty="0" smtClean="0">
                <a:solidFill>
                  <a:schemeClr val="bg1"/>
                </a:solidFill>
              </a:rPr>
              <a:t> industry standard for audio production.  Functional for up to 16 tracks.</a:t>
            </a:r>
          </a:p>
        </p:txBody>
      </p:sp>
    </p:spTree>
    <p:extLst>
      <p:ext uri="{BB962C8B-B14F-4D97-AF65-F5344CB8AC3E}">
        <p14:creationId xmlns:p14="http://schemas.microsoft.com/office/powerpoint/2010/main" val="2719412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Recording Software (continued)</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619792" cy="5194300"/>
          </a:xfrm>
        </p:spPr>
        <p:txBody>
          <a:bodyPr>
            <a:normAutofit lnSpcReduction="10000"/>
          </a:bodyPr>
          <a:lstStyle/>
          <a:p>
            <a:pPr marL="457200" lvl="1" indent="0">
              <a:buNone/>
            </a:pPr>
            <a:r>
              <a:rPr lang="en-US" dirty="0" err="1" smtClean="0">
                <a:solidFill>
                  <a:schemeClr val="bg1"/>
                </a:solidFill>
                <a:hlinkClick r:id="rId3"/>
              </a:rPr>
              <a:t>Tracktion</a:t>
            </a:r>
            <a:r>
              <a:rPr lang="en-US" dirty="0" smtClean="0">
                <a:solidFill>
                  <a:schemeClr val="bg1"/>
                </a:solidFill>
              </a:rPr>
              <a:t>: Free fully functional DAW including VST plugins and sequencing/looping.  No limits on tracks or time.  (Personally I find this software a bit “un-intuitive” but honestly – that is just me and what I’m used to).</a:t>
            </a:r>
          </a:p>
          <a:p>
            <a:pPr marL="457200" lvl="1" indent="0">
              <a:buNone/>
            </a:pPr>
            <a:r>
              <a:rPr lang="en-US" dirty="0" err="1" smtClean="0">
                <a:solidFill>
                  <a:schemeClr val="bg1"/>
                </a:solidFill>
                <a:hlinkClick r:id="rId4"/>
              </a:rPr>
              <a:t>Soundtrap</a:t>
            </a:r>
            <a:r>
              <a:rPr lang="en-US" dirty="0" smtClean="0">
                <a:solidFill>
                  <a:schemeClr val="bg1"/>
                </a:solidFill>
                <a:hlinkClick r:id="rId4"/>
              </a:rPr>
              <a:t> </a:t>
            </a:r>
            <a:r>
              <a:rPr lang="en-US" dirty="0">
                <a:solidFill>
                  <a:schemeClr val="bg1"/>
                </a:solidFill>
                <a:hlinkClick r:id="rId4"/>
              </a:rPr>
              <a:t>for Education</a:t>
            </a:r>
            <a:r>
              <a:rPr lang="en-US" dirty="0">
                <a:solidFill>
                  <a:schemeClr val="bg1"/>
                </a:solidFill>
              </a:rPr>
              <a:t>: Cloud based collaborative DAW software that is cross platform/device, (PC/laptop, Chromebook, iPad, Tablet, Smartphone).  Exactly what it says on the label – very powerful and extremely flexible, this software package will let you work as an individual or a group </a:t>
            </a:r>
            <a:r>
              <a:rPr lang="en-US" dirty="0" smtClean="0">
                <a:solidFill>
                  <a:schemeClr val="bg1"/>
                </a:solidFill>
              </a:rPr>
              <a:t>on </a:t>
            </a:r>
            <a:r>
              <a:rPr lang="en-US" dirty="0">
                <a:solidFill>
                  <a:schemeClr val="bg1"/>
                </a:solidFill>
              </a:rPr>
              <a:t>anything from basic podcasting to full music production and recording.  This is </a:t>
            </a:r>
            <a:r>
              <a:rPr lang="en-US" i="1" dirty="0">
                <a:solidFill>
                  <a:schemeClr val="bg1"/>
                </a:solidFill>
              </a:rPr>
              <a:t>not</a:t>
            </a:r>
            <a:r>
              <a:rPr lang="en-US" dirty="0">
                <a:solidFill>
                  <a:schemeClr val="bg1"/>
                </a:solidFill>
              </a:rPr>
              <a:t> free/share/donation-ware.  They have specific pricing.  I mention it mostly because of its extreme </a:t>
            </a:r>
            <a:r>
              <a:rPr lang="en-US" dirty="0" smtClean="0">
                <a:solidFill>
                  <a:schemeClr val="bg1"/>
                </a:solidFill>
              </a:rPr>
              <a:t>flexibility.</a:t>
            </a:r>
          </a:p>
          <a:p>
            <a:pPr marL="457200" lvl="1" indent="0">
              <a:buNone/>
            </a:pPr>
            <a:endParaRPr lang="en-US" dirty="0" smtClean="0">
              <a:solidFill>
                <a:schemeClr val="bg1"/>
              </a:solidFill>
            </a:endParaRPr>
          </a:p>
          <a:p>
            <a:r>
              <a:rPr lang="en-US" sz="2600" dirty="0" smtClean="0">
                <a:solidFill>
                  <a:schemeClr val="bg1"/>
                </a:solidFill>
              </a:rPr>
              <a:t>There are a bunch more out there – most are not free… the majority are trial or limited functionality/time versions.  If there is something your district likes/uses – by all means continue to do so. </a:t>
            </a:r>
            <a:r>
              <a:rPr lang="en-US" sz="2600" dirty="0">
                <a:solidFill>
                  <a:schemeClr val="bg1"/>
                </a:solidFill>
              </a:rPr>
              <a:t>I am not endorsing nor promoting any specific platform for </a:t>
            </a:r>
            <a:r>
              <a:rPr lang="en-US" sz="2600" dirty="0" smtClean="0">
                <a:solidFill>
                  <a:schemeClr val="bg1"/>
                </a:solidFill>
              </a:rPr>
              <a:t>software or hardware </a:t>
            </a:r>
            <a:r>
              <a:rPr lang="en-US" sz="2600" dirty="0">
                <a:solidFill>
                  <a:schemeClr val="bg1"/>
                </a:solidFill>
              </a:rPr>
              <a:t>what-so-ever.  I am only trying to give you options</a:t>
            </a:r>
            <a:r>
              <a:rPr lang="en-US" sz="2600" dirty="0" smtClean="0">
                <a:solidFill>
                  <a:schemeClr val="bg1"/>
                </a:solidFill>
              </a:rPr>
              <a:t>.</a:t>
            </a:r>
            <a:endParaRPr lang="en-US" sz="2600" dirty="0">
              <a:solidFill>
                <a:schemeClr val="bg1"/>
              </a:solidFill>
            </a:endParaRPr>
          </a:p>
          <a:p>
            <a:pPr marL="457200" lvl="1" indent="0">
              <a:buNone/>
            </a:pPr>
            <a:endParaRPr lang="en-US" dirty="0" smtClean="0">
              <a:solidFill>
                <a:schemeClr val="bg1"/>
              </a:solidFill>
            </a:endParaRPr>
          </a:p>
        </p:txBody>
      </p:sp>
    </p:spTree>
    <p:extLst>
      <p:ext uri="{BB962C8B-B14F-4D97-AF65-F5344CB8AC3E}">
        <p14:creationId xmlns:p14="http://schemas.microsoft.com/office/powerpoint/2010/main" val="1750335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Monitors: Headphones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493000" cy="4351338"/>
          </a:xfrm>
        </p:spPr>
        <p:txBody>
          <a:bodyPr/>
          <a:lstStyle/>
          <a:p>
            <a:r>
              <a:rPr lang="en-US" dirty="0" smtClean="0">
                <a:solidFill>
                  <a:schemeClr val="bg1"/>
                </a:solidFill>
              </a:rPr>
              <a:t>This is kind of simple.  You want </a:t>
            </a:r>
            <a:r>
              <a:rPr lang="en-US" i="1" dirty="0" smtClean="0">
                <a:solidFill>
                  <a:schemeClr val="bg1"/>
                </a:solidFill>
              </a:rPr>
              <a:t>full range</a:t>
            </a:r>
            <a:r>
              <a:rPr lang="en-US" dirty="0" smtClean="0">
                <a:solidFill>
                  <a:schemeClr val="bg1"/>
                </a:solidFill>
              </a:rPr>
              <a:t>, (20Hz-20KHz), flat response, and closed back, (no sound bleeds out), headphones.  Lots of options – sadly… the good ones aren’t cheap!</a:t>
            </a:r>
          </a:p>
          <a:p>
            <a:r>
              <a:rPr lang="en-US" dirty="0" smtClean="0">
                <a:solidFill>
                  <a:schemeClr val="bg1"/>
                </a:solidFill>
              </a:rPr>
              <a:t>Recommended Brands: </a:t>
            </a:r>
            <a:r>
              <a:rPr lang="en-US" dirty="0" smtClean="0">
                <a:solidFill>
                  <a:schemeClr val="bg1"/>
                </a:solidFill>
                <a:hlinkClick r:id="rId3"/>
              </a:rPr>
              <a:t>AKG</a:t>
            </a:r>
            <a:r>
              <a:rPr lang="en-US" dirty="0" smtClean="0">
                <a:solidFill>
                  <a:schemeClr val="bg1"/>
                </a:solidFill>
              </a:rPr>
              <a:t>, </a:t>
            </a:r>
            <a:r>
              <a:rPr lang="en-US" dirty="0" smtClean="0">
                <a:solidFill>
                  <a:schemeClr val="bg1"/>
                </a:solidFill>
                <a:hlinkClick r:id="rId4"/>
              </a:rPr>
              <a:t>Audio-</a:t>
            </a:r>
            <a:r>
              <a:rPr lang="en-US" dirty="0" err="1" smtClean="0">
                <a:solidFill>
                  <a:schemeClr val="bg1"/>
                </a:solidFill>
                <a:hlinkClick r:id="rId4"/>
              </a:rPr>
              <a:t>Technica</a:t>
            </a:r>
            <a:r>
              <a:rPr lang="en-US" dirty="0" smtClean="0">
                <a:solidFill>
                  <a:schemeClr val="bg1"/>
                </a:solidFill>
                <a:hlinkClick r:id="rId4"/>
              </a:rPr>
              <a:t> M-Series</a:t>
            </a:r>
            <a:r>
              <a:rPr lang="en-US" dirty="0" smtClean="0">
                <a:solidFill>
                  <a:schemeClr val="bg1"/>
                </a:solidFill>
              </a:rPr>
              <a:t>, </a:t>
            </a:r>
            <a:r>
              <a:rPr lang="en-US" dirty="0" err="1" smtClean="0">
                <a:solidFill>
                  <a:schemeClr val="bg1"/>
                </a:solidFill>
                <a:hlinkClick r:id="rId5"/>
              </a:rPr>
              <a:t>Fostex</a:t>
            </a:r>
            <a:r>
              <a:rPr lang="en-US" dirty="0" smtClean="0">
                <a:solidFill>
                  <a:schemeClr val="bg1"/>
                </a:solidFill>
                <a:hlinkClick r:id="rId5"/>
              </a:rPr>
              <a:t> RP series</a:t>
            </a:r>
            <a:r>
              <a:rPr lang="en-US" dirty="0" smtClean="0">
                <a:solidFill>
                  <a:schemeClr val="bg1"/>
                </a:solidFill>
              </a:rPr>
              <a:t>, </a:t>
            </a:r>
            <a:r>
              <a:rPr lang="en-US" dirty="0" smtClean="0">
                <a:solidFill>
                  <a:schemeClr val="bg1"/>
                </a:solidFill>
                <a:hlinkClick r:id="rId6"/>
              </a:rPr>
              <a:t>Tascam</a:t>
            </a:r>
            <a:r>
              <a:rPr lang="en-US" dirty="0" smtClean="0">
                <a:solidFill>
                  <a:schemeClr val="bg1"/>
                </a:solidFill>
              </a:rPr>
              <a:t>, </a:t>
            </a:r>
            <a:r>
              <a:rPr lang="en-US" dirty="0" smtClean="0">
                <a:solidFill>
                  <a:schemeClr val="bg1"/>
                </a:solidFill>
                <a:hlinkClick r:id="rId7"/>
              </a:rPr>
              <a:t>Sony</a:t>
            </a:r>
            <a:r>
              <a:rPr lang="en-US" dirty="0" smtClean="0">
                <a:solidFill>
                  <a:schemeClr val="bg1"/>
                </a:solidFill>
              </a:rPr>
              <a:t>.</a:t>
            </a:r>
          </a:p>
          <a:p>
            <a:r>
              <a:rPr lang="en-US" dirty="0" smtClean="0">
                <a:solidFill>
                  <a:schemeClr val="bg1"/>
                </a:solidFill>
              </a:rPr>
              <a:t>If you are doing podcasting you don’t really need as high quality headphones.  The podcasters just need to hear each other, (if they are interviewing someone), and/or themselves.</a:t>
            </a:r>
          </a:p>
        </p:txBody>
      </p:sp>
    </p:spTree>
    <p:extLst>
      <p:ext uri="{BB962C8B-B14F-4D97-AF65-F5344CB8AC3E}">
        <p14:creationId xmlns:p14="http://schemas.microsoft.com/office/powerpoint/2010/main" val="3444634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Monitors: Speakers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493000" cy="5001208"/>
          </a:xfrm>
        </p:spPr>
        <p:txBody>
          <a:bodyPr/>
          <a:lstStyle/>
          <a:p>
            <a:r>
              <a:rPr lang="en-US" dirty="0" smtClean="0">
                <a:solidFill>
                  <a:schemeClr val="bg1"/>
                </a:solidFill>
              </a:rPr>
              <a:t>Honestly this is tougher than headphones.  Room acoustics and speaker placement with relationship to the room/acoustics has a great deal of influence on your choice.  However there are ways to minimize the affect of those variables.  One thing that you’ll want to look for regardless of the room will be at least bi-amped active, (powered), monitors.  Simply put – this just means separate but balanced built-in amplifiers for ‘woofers’, (lower midrange frequencies and below), crossed-over between ‘tweeters’, (upper midrange and above).</a:t>
            </a:r>
          </a:p>
        </p:txBody>
      </p:sp>
    </p:spTree>
    <p:extLst>
      <p:ext uri="{BB962C8B-B14F-4D97-AF65-F5344CB8AC3E}">
        <p14:creationId xmlns:p14="http://schemas.microsoft.com/office/powerpoint/2010/main" val="192178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Monitors: Speakers (continued)</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493000" cy="4732759"/>
          </a:xfrm>
        </p:spPr>
        <p:txBody>
          <a:bodyPr/>
          <a:lstStyle/>
          <a:p>
            <a:r>
              <a:rPr lang="en-US" dirty="0" smtClean="0">
                <a:solidFill>
                  <a:schemeClr val="bg1"/>
                </a:solidFill>
              </a:rPr>
              <a:t>Try to find monitor speakers with a front facing port.  This will help to minimize the effect that the distance from a wall will have on your speaker.  Rear facing ports are much more common and tend to enhance the lower end frequencies the closer they are to a reflective surface, (</a:t>
            </a:r>
            <a:r>
              <a:rPr lang="en-US" dirty="0" err="1" smtClean="0">
                <a:solidFill>
                  <a:schemeClr val="bg1"/>
                </a:solidFill>
              </a:rPr>
              <a:t>ie</a:t>
            </a:r>
            <a:r>
              <a:rPr lang="en-US" dirty="0" smtClean="0">
                <a:solidFill>
                  <a:schemeClr val="bg1"/>
                </a:solidFill>
              </a:rPr>
              <a:t>: a wall or even worse a window).  Ideally you don’t want the room to ‘color’ the sound of your monitors in any way.  The goal is to achieve a ‘flat’ response from the monitors so that the program can be accurately mixed.</a:t>
            </a:r>
          </a:p>
        </p:txBody>
      </p:sp>
    </p:spTree>
    <p:extLst>
      <p:ext uri="{BB962C8B-B14F-4D97-AF65-F5344CB8AC3E}">
        <p14:creationId xmlns:p14="http://schemas.microsoft.com/office/powerpoint/2010/main" val="2888293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Monitors: Speakers (continued)</a:t>
            </a:r>
            <a:endParaRPr lang="en-US" dirty="0">
              <a:solidFill>
                <a:schemeClr val="bg1"/>
              </a:solidFill>
              <a:latin typeface="Bauhaus 93" panose="04030905020B02020C02" pitchFamily="82"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0119" y="1358900"/>
            <a:ext cx="4559300" cy="4559300"/>
          </a:xfrm>
        </p:spPr>
      </p:pic>
      <p:sp>
        <p:nvSpPr>
          <p:cNvPr id="7" name="Oval 6"/>
          <p:cNvSpPr/>
          <p:nvPr/>
        </p:nvSpPr>
        <p:spPr>
          <a:xfrm>
            <a:off x="3566319" y="4559300"/>
            <a:ext cx="1866900" cy="1727200"/>
          </a:xfrm>
          <a:prstGeom prst="ellipse">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029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a:solidFill>
                  <a:schemeClr val="bg1"/>
                </a:solidFill>
                <a:latin typeface="Bauhaus 93" panose="04030905020B02020C02" pitchFamily="82" charset="0"/>
              </a:rPr>
              <a:t>Monitors: Speakers (continued)</a:t>
            </a:r>
          </a:p>
        </p:txBody>
      </p:sp>
      <p:sp>
        <p:nvSpPr>
          <p:cNvPr id="3" name="Content Placeholder 2"/>
          <p:cNvSpPr>
            <a:spLocks noGrp="1"/>
          </p:cNvSpPr>
          <p:nvPr>
            <p:ph idx="1"/>
          </p:nvPr>
        </p:nvSpPr>
        <p:spPr>
          <a:xfrm>
            <a:off x="838200" y="1358900"/>
            <a:ext cx="7493000" cy="4351338"/>
          </a:xfrm>
        </p:spPr>
        <p:txBody>
          <a:bodyPr>
            <a:normAutofit lnSpcReduction="10000"/>
          </a:bodyPr>
          <a:lstStyle/>
          <a:p>
            <a:r>
              <a:rPr lang="en-US" dirty="0" smtClean="0">
                <a:solidFill>
                  <a:schemeClr val="bg1"/>
                </a:solidFill>
              </a:rPr>
              <a:t>Examples of front port monitors:</a:t>
            </a:r>
          </a:p>
          <a:p>
            <a:pPr lvl="1"/>
            <a:r>
              <a:rPr lang="en-US" dirty="0">
                <a:solidFill>
                  <a:schemeClr val="bg1"/>
                </a:solidFill>
                <a:hlinkClick r:id="rId3"/>
              </a:rPr>
              <a:t>KRK V-Series 4</a:t>
            </a:r>
            <a:endParaRPr lang="en-US" dirty="0">
              <a:solidFill>
                <a:schemeClr val="bg1"/>
              </a:solidFill>
            </a:endParaRPr>
          </a:p>
          <a:p>
            <a:pPr lvl="1"/>
            <a:r>
              <a:rPr lang="en-US" dirty="0" err="1" smtClean="0">
                <a:solidFill>
                  <a:schemeClr val="bg1"/>
                </a:solidFill>
                <a:hlinkClick r:id="rId4"/>
              </a:rPr>
              <a:t>Presonus</a:t>
            </a:r>
            <a:r>
              <a:rPr lang="en-US" dirty="0" smtClean="0">
                <a:solidFill>
                  <a:schemeClr val="bg1"/>
                </a:solidFill>
                <a:hlinkClick r:id="rId4"/>
              </a:rPr>
              <a:t> Eris E5 or E8 </a:t>
            </a:r>
            <a:endParaRPr lang="en-US" dirty="0" smtClean="0">
              <a:solidFill>
                <a:schemeClr val="bg1"/>
              </a:solidFill>
            </a:endParaRPr>
          </a:p>
          <a:p>
            <a:pPr lvl="1"/>
            <a:r>
              <a:rPr lang="en-US" dirty="0">
                <a:solidFill>
                  <a:schemeClr val="bg1"/>
                </a:solidFill>
                <a:hlinkClick r:id="rId5"/>
              </a:rPr>
              <a:t>Sampson </a:t>
            </a:r>
            <a:r>
              <a:rPr lang="en-US" dirty="0" err="1">
                <a:solidFill>
                  <a:schemeClr val="bg1"/>
                </a:solidFill>
                <a:hlinkClick r:id="rId5"/>
              </a:rPr>
              <a:t>Resolv</a:t>
            </a:r>
            <a:r>
              <a:rPr lang="en-US" dirty="0">
                <a:solidFill>
                  <a:schemeClr val="bg1"/>
                </a:solidFill>
                <a:hlinkClick r:id="rId5"/>
              </a:rPr>
              <a:t> </a:t>
            </a:r>
            <a:r>
              <a:rPr lang="en-US" dirty="0" smtClean="0">
                <a:solidFill>
                  <a:schemeClr val="bg1"/>
                </a:solidFill>
                <a:hlinkClick r:id="rId5"/>
              </a:rPr>
              <a:t>Series</a:t>
            </a:r>
            <a:endParaRPr lang="en-US" dirty="0" smtClean="0">
              <a:solidFill>
                <a:schemeClr val="bg1"/>
              </a:solidFill>
            </a:endParaRPr>
          </a:p>
          <a:p>
            <a:pPr lvl="1"/>
            <a:r>
              <a:rPr lang="en-US" dirty="0" err="1" smtClean="0">
                <a:solidFill>
                  <a:schemeClr val="bg1"/>
                </a:solidFill>
                <a:hlinkClick r:id="rId6"/>
              </a:rPr>
              <a:t>Tannoy</a:t>
            </a:r>
            <a:r>
              <a:rPr lang="en-US" dirty="0" smtClean="0">
                <a:solidFill>
                  <a:schemeClr val="bg1"/>
                </a:solidFill>
                <a:hlinkClick r:id="rId6"/>
              </a:rPr>
              <a:t> Reveal Series</a:t>
            </a:r>
            <a:endParaRPr lang="en-US" dirty="0" smtClean="0">
              <a:solidFill>
                <a:schemeClr val="bg1"/>
              </a:solidFill>
            </a:endParaRPr>
          </a:p>
          <a:p>
            <a:pPr lvl="1"/>
            <a:r>
              <a:rPr lang="en-US" dirty="0" smtClean="0">
                <a:solidFill>
                  <a:schemeClr val="bg1"/>
                </a:solidFill>
                <a:hlinkClick r:id="rId7" action="ppaction://hlinkfile"/>
              </a:rPr>
              <a:t>Edifier R1700BT</a:t>
            </a:r>
            <a:r>
              <a:rPr lang="en-US" dirty="0" smtClean="0">
                <a:solidFill>
                  <a:schemeClr val="bg1"/>
                </a:solidFill>
              </a:rPr>
              <a:t> – while not technically studio monitors, I personally love these little guys!  They are very accurate with upper-end frequencies and very affordable, (as well as Bluetooth capable).  </a:t>
            </a:r>
            <a:r>
              <a:rPr lang="en-US" dirty="0" smtClean="0">
                <a:solidFill>
                  <a:schemeClr val="bg1"/>
                </a:solidFill>
                <a:hlinkClick r:id="rId8"/>
              </a:rPr>
              <a:t>Edifier</a:t>
            </a:r>
            <a:r>
              <a:rPr lang="en-US" dirty="0" smtClean="0">
                <a:solidFill>
                  <a:schemeClr val="bg1"/>
                </a:solidFill>
              </a:rPr>
              <a:t> offers a wide range of affordable monitors my only problem is no one stocks them so you can only get them online.  Being an audio ‘snob’ I actually like to hear anything before I buy it.</a:t>
            </a:r>
            <a:endParaRPr lang="en-US" dirty="0">
              <a:solidFill>
                <a:schemeClr val="bg1"/>
              </a:solidFill>
            </a:endParaRPr>
          </a:p>
          <a:p>
            <a:pPr lvl="1"/>
            <a:endParaRPr lang="en-US" dirty="0" smtClean="0">
              <a:solidFill>
                <a:schemeClr val="bg1"/>
              </a:solidFill>
            </a:endParaRPr>
          </a:p>
          <a:p>
            <a:pPr lvl="1"/>
            <a:endParaRPr lang="en-US" dirty="0" smtClean="0">
              <a:solidFill>
                <a:schemeClr val="bg1"/>
              </a:solidFill>
            </a:endParaRPr>
          </a:p>
        </p:txBody>
      </p:sp>
    </p:spTree>
    <p:extLst>
      <p:ext uri="{BB962C8B-B14F-4D97-AF65-F5344CB8AC3E}">
        <p14:creationId xmlns:p14="http://schemas.microsoft.com/office/powerpoint/2010/main" val="3354960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a:solidFill>
                  <a:schemeClr val="bg1"/>
                </a:solidFill>
                <a:latin typeface="Bauhaus 93" panose="04030905020B02020C02" pitchFamily="82" charset="0"/>
              </a:rPr>
              <a:t>Monitors: Speakers (continued)</a:t>
            </a:r>
          </a:p>
        </p:txBody>
      </p:sp>
      <p:sp>
        <p:nvSpPr>
          <p:cNvPr id="3" name="Content Placeholder 2"/>
          <p:cNvSpPr>
            <a:spLocks noGrp="1"/>
          </p:cNvSpPr>
          <p:nvPr>
            <p:ph idx="1"/>
          </p:nvPr>
        </p:nvSpPr>
        <p:spPr>
          <a:xfrm>
            <a:off x="847003" y="1358900"/>
            <a:ext cx="7493000" cy="2177208"/>
          </a:xfrm>
        </p:spPr>
        <p:txBody>
          <a:bodyPr/>
          <a:lstStyle/>
          <a:p>
            <a:r>
              <a:rPr lang="en-US" dirty="0" smtClean="0">
                <a:solidFill>
                  <a:schemeClr val="bg1"/>
                </a:solidFill>
              </a:rPr>
              <a:t>If you are looking for a </a:t>
            </a:r>
            <a:r>
              <a:rPr lang="en-US" i="1" dirty="0" smtClean="0">
                <a:solidFill>
                  <a:schemeClr val="bg1"/>
                </a:solidFill>
              </a:rPr>
              <a:t>really</a:t>
            </a:r>
            <a:r>
              <a:rPr lang="en-US" dirty="0" smtClean="0">
                <a:solidFill>
                  <a:schemeClr val="bg1"/>
                </a:solidFill>
              </a:rPr>
              <a:t> good value with very good quality components – basically a ‘studio-in-a-box’… I can personally recommend this package, (you </a:t>
            </a:r>
            <a:r>
              <a:rPr lang="en-US" i="1" dirty="0" smtClean="0">
                <a:solidFill>
                  <a:schemeClr val="bg1"/>
                </a:solidFill>
              </a:rPr>
              <a:t>will</a:t>
            </a:r>
            <a:r>
              <a:rPr lang="en-US" dirty="0" smtClean="0">
                <a:solidFill>
                  <a:schemeClr val="bg1"/>
                </a:solidFill>
              </a:rPr>
              <a:t> need an interface):</a:t>
            </a:r>
          </a:p>
          <a:p>
            <a:r>
              <a:rPr lang="en-US" dirty="0" smtClean="0">
                <a:solidFill>
                  <a:schemeClr val="bg1"/>
                </a:solidFill>
                <a:hlinkClick r:id="rId3"/>
              </a:rPr>
              <a:t>Rockville Studio Package:</a:t>
            </a:r>
            <a:endParaRPr lang="en-US" dirty="0" smtClean="0">
              <a:solidFill>
                <a:schemeClr val="bg1"/>
              </a:solidFill>
            </a:endParaRPr>
          </a:p>
          <a:p>
            <a:pPr marL="0" indent="0">
              <a:buNone/>
            </a:pPr>
            <a:endParaRPr lang="en-US" dirty="0" smtClean="0">
              <a:solidFill>
                <a:schemeClr val="bg1"/>
              </a:solidFill>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611" y="3089597"/>
            <a:ext cx="3310627" cy="3251055"/>
          </a:xfrm>
          <a:prstGeom prst="rect">
            <a:avLst/>
          </a:prstGeom>
        </p:spPr>
      </p:pic>
      <p:sp>
        <p:nvSpPr>
          <p:cNvPr id="6" name="TextBox 5"/>
          <p:cNvSpPr txBox="1"/>
          <p:nvPr/>
        </p:nvSpPr>
        <p:spPr>
          <a:xfrm>
            <a:off x="838200" y="3522198"/>
            <a:ext cx="4265645" cy="2800767"/>
          </a:xfrm>
          <a:prstGeom prst="rect">
            <a:avLst/>
          </a:prstGeom>
          <a:noFill/>
        </p:spPr>
        <p:txBody>
          <a:bodyPr wrap="square" rtlCol="0">
            <a:spAutoFit/>
          </a:bodyPr>
          <a:lstStyle/>
          <a:p>
            <a:r>
              <a:rPr lang="en-US" sz="1600" dirty="0">
                <a:solidFill>
                  <a:schemeClr val="bg1"/>
                </a:solidFill>
              </a:rPr>
              <a:t>(1) Rockville APM8C 8" 2-Way 500W Active/Powered USB Studio Monitor Speakers Pair</a:t>
            </a:r>
          </a:p>
          <a:p>
            <a:r>
              <a:rPr lang="en-US" sz="1600" dirty="0">
                <a:solidFill>
                  <a:schemeClr val="bg1"/>
                </a:solidFill>
              </a:rPr>
              <a:t>(1) 2) Rockville RHTSB 36" Inch Surround Sound Home Theater Speaker Stands</a:t>
            </a:r>
          </a:p>
          <a:p>
            <a:r>
              <a:rPr lang="en-US" sz="1600" dirty="0">
                <a:solidFill>
                  <a:schemeClr val="bg1"/>
                </a:solidFill>
              </a:rPr>
              <a:t>(1) Rockville PRO-M50 Studio Headphones w/ Detachable Coil Cable, </a:t>
            </a:r>
            <a:r>
              <a:rPr lang="en-US" sz="1600" dirty="0" smtClean="0">
                <a:solidFill>
                  <a:schemeClr val="bg1"/>
                </a:solidFill>
              </a:rPr>
              <a:t>Case, +</a:t>
            </a:r>
            <a:r>
              <a:rPr lang="en-US" sz="1600" dirty="0">
                <a:solidFill>
                  <a:schemeClr val="bg1"/>
                </a:solidFill>
              </a:rPr>
              <a:t>Extra Ear </a:t>
            </a:r>
            <a:r>
              <a:rPr lang="en-US" sz="1600" dirty="0" smtClean="0">
                <a:solidFill>
                  <a:schemeClr val="bg1"/>
                </a:solidFill>
              </a:rPr>
              <a:t>Pads</a:t>
            </a:r>
            <a:endParaRPr lang="en-US" sz="1600" dirty="0">
              <a:solidFill>
                <a:schemeClr val="bg1"/>
              </a:solidFill>
            </a:endParaRPr>
          </a:p>
          <a:p>
            <a:r>
              <a:rPr lang="en-US" sz="1600" dirty="0">
                <a:solidFill>
                  <a:schemeClr val="bg1"/>
                </a:solidFill>
              </a:rPr>
              <a:t>(1) Rockville RCM03 Pro Studio Recording Condenser Microphone </a:t>
            </a:r>
            <a:r>
              <a:rPr lang="en-US" sz="1600" dirty="0" smtClean="0">
                <a:solidFill>
                  <a:schemeClr val="bg1"/>
                </a:solidFill>
              </a:rPr>
              <a:t>Mic w/Shock </a:t>
            </a:r>
            <a:r>
              <a:rPr lang="en-US" sz="1600" dirty="0">
                <a:solidFill>
                  <a:schemeClr val="bg1"/>
                </a:solidFill>
              </a:rPr>
              <a:t>Mount</a:t>
            </a:r>
          </a:p>
          <a:p>
            <a:r>
              <a:rPr lang="en-US" sz="1600" dirty="0">
                <a:solidFill>
                  <a:schemeClr val="bg1"/>
                </a:solidFill>
              </a:rPr>
              <a:t>(1) Pair Rockville RRS263M Foam Studio Monitor Isolation Pads 10.35" x 13"/3 Angles</a:t>
            </a:r>
            <a:endParaRPr lang="en-US" sz="1600" dirty="0">
              <a:solidFill>
                <a:schemeClr val="bg1"/>
              </a:solidFill>
              <a:effectLst/>
            </a:endParaRPr>
          </a:p>
        </p:txBody>
      </p:sp>
    </p:spTree>
    <p:extLst>
      <p:ext uri="{BB962C8B-B14F-4D97-AF65-F5344CB8AC3E}">
        <p14:creationId xmlns:p14="http://schemas.microsoft.com/office/powerpoint/2010/main" val="2603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6" presetClass="entr" presetSubtype="21"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Mixers: Just In Case</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493000" cy="5067300"/>
          </a:xfrm>
        </p:spPr>
        <p:txBody>
          <a:bodyPr/>
          <a:lstStyle/>
          <a:p>
            <a:r>
              <a:rPr lang="en-US" dirty="0" smtClean="0">
                <a:solidFill>
                  <a:schemeClr val="bg1"/>
                </a:solidFill>
              </a:rPr>
              <a:t>I briefly mentioned mixers earlier but unless you are recording sessions where you need to use multiple microphones/inputs simultaneously, you </a:t>
            </a:r>
            <a:r>
              <a:rPr lang="en-US" i="1" dirty="0" smtClean="0">
                <a:solidFill>
                  <a:schemeClr val="bg1"/>
                </a:solidFill>
              </a:rPr>
              <a:t>probably</a:t>
            </a:r>
            <a:r>
              <a:rPr lang="en-US" dirty="0" smtClean="0">
                <a:solidFill>
                  <a:schemeClr val="bg1"/>
                </a:solidFill>
              </a:rPr>
              <a:t> won’t need to use a mixer.</a:t>
            </a:r>
          </a:p>
          <a:p>
            <a:r>
              <a:rPr lang="en-US" dirty="0" smtClean="0">
                <a:solidFill>
                  <a:schemeClr val="bg1"/>
                </a:solidFill>
              </a:rPr>
              <a:t>If you </a:t>
            </a:r>
            <a:r>
              <a:rPr lang="en-US" i="1" dirty="0" smtClean="0">
                <a:solidFill>
                  <a:schemeClr val="bg1"/>
                </a:solidFill>
              </a:rPr>
              <a:t>do</a:t>
            </a:r>
            <a:r>
              <a:rPr lang="en-US" dirty="0" smtClean="0">
                <a:solidFill>
                  <a:schemeClr val="bg1"/>
                </a:solidFill>
              </a:rPr>
              <a:t> need a mixer the ones I mentioned earlier are good choices depending on how many inputs you need.</a:t>
            </a:r>
          </a:p>
          <a:p>
            <a:r>
              <a:rPr lang="en-US" dirty="0" smtClean="0">
                <a:solidFill>
                  <a:schemeClr val="bg1"/>
                </a:solidFill>
              </a:rPr>
              <a:t>One instance you </a:t>
            </a:r>
            <a:r>
              <a:rPr lang="en-US" i="1" dirty="0" smtClean="0">
                <a:solidFill>
                  <a:schemeClr val="bg1"/>
                </a:solidFill>
              </a:rPr>
              <a:t>may</a:t>
            </a:r>
            <a:r>
              <a:rPr lang="en-US" dirty="0" smtClean="0">
                <a:solidFill>
                  <a:schemeClr val="bg1"/>
                </a:solidFill>
              </a:rPr>
              <a:t> need a mixer is your </a:t>
            </a:r>
            <a:r>
              <a:rPr lang="en-US" dirty="0" err="1" smtClean="0">
                <a:solidFill>
                  <a:schemeClr val="bg1"/>
                </a:solidFill>
              </a:rPr>
              <a:t>GreenScreen</a:t>
            </a:r>
            <a:r>
              <a:rPr lang="en-US" dirty="0" smtClean="0">
                <a:solidFill>
                  <a:schemeClr val="bg1"/>
                </a:solidFill>
              </a:rPr>
              <a:t> setup.  If you have more than one person and are using clip-on lavalier mics a mixer will basically be a necessity.  Check your camera to see what inputs, (if any), it supports.</a:t>
            </a:r>
          </a:p>
        </p:txBody>
      </p:sp>
    </p:spTree>
    <p:extLst>
      <p:ext uri="{BB962C8B-B14F-4D97-AF65-F5344CB8AC3E}">
        <p14:creationId xmlns:p14="http://schemas.microsoft.com/office/powerpoint/2010/main" val="3415375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493000" cy="2098675"/>
          </a:xfrm>
        </p:spPr>
        <p:txBody>
          <a:bodyPr/>
          <a:lstStyle/>
          <a:p>
            <a:r>
              <a:rPr lang="en-US" dirty="0" smtClean="0">
                <a:solidFill>
                  <a:schemeClr val="bg1"/>
                </a:solidFill>
              </a:rPr>
              <a:t>So now you have a bunch of stuff.  A couple of microphones, headphones, powered speakers, software for recording and/or sequencing, and a pile of various cables.  How does it all go together and what’s the best way to set it up?</a:t>
            </a:r>
          </a:p>
        </p:txBody>
      </p:sp>
    </p:spTree>
    <p:extLst>
      <p:ext uri="{BB962C8B-B14F-4D97-AF65-F5344CB8AC3E}">
        <p14:creationId xmlns:p14="http://schemas.microsoft.com/office/powerpoint/2010/main" val="177871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057275"/>
          </a:xfrm>
        </p:spPr>
        <p:txBody>
          <a:bodyPr/>
          <a:lstStyle/>
          <a:p>
            <a:r>
              <a:rPr lang="en-US" dirty="0" smtClean="0">
                <a:solidFill>
                  <a:schemeClr val="bg1"/>
                </a:solidFill>
                <a:latin typeface="Bauhaus 93" panose="04030905020B02020C02" pitchFamily="82" charset="0"/>
              </a:rPr>
              <a:t>Don’t Worry About the “Buzz Words”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825625"/>
            <a:ext cx="7493000" cy="4351338"/>
          </a:xfrm>
        </p:spPr>
        <p:txBody>
          <a:bodyPr/>
          <a:lstStyle/>
          <a:p>
            <a:r>
              <a:rPr lang="en-US" dirty="0" smtClean="0">
                <a:solidFill>
                  <a:schemeClr val="bg1"/>
                </a:solidFill>
              </a:rPr>
              <a:t>While there are extremely important basic concepts there are also a lot of different phrases and terminology that are good to know, (but not critical), to the process of setting up your basic studio environment</a:t>
            </a:r>
            <a:r>
              <a:rPr lang="en-US" dirty="0" smtClean="0">
                <a:solidFill>
                  <a:schemeClr val="bg1"/>
                </a:solidFill>
              </a:rPr>
              <a:t>.  We will touch on a few of them in this presentation.</a:t>
            </a:r>
            <a:endParaRPr lang="en-US" dirty="0" smtClean="0">
              <a:solidFill>
                <a:schemeClr val="bg1"/>
              </a:solidFill>
            </a:endParaRPr>
          </a:p>
          <a:p>
            <a:r>
              <a:rPr lang="en-US" dirty="0" smtClean="0">
                <a:solidFill>
                  <a:schemeClr val="bg1"/>
                </a:solidFill>
              </a:rPr>
              <a:t>So let’s start with the basic concepts…</a:t>
            </a:r>
          </a:p>
          <a:p>
            <a:endParaRPr lang="en-US" dirty="0">
              <a:solidFill>
                <a:schemeClr val="bg1"/>
              </a:solidFill>
            </a:endParaRPr>
          </a:p>
        </p:txBody>
      </p:sp>
    </p:spTree>
    <p:extLst>
      <p:ext uri="{BB962C8B-B14F-4D97-AF65-F5344CB8AC3E}">
        <p14:creationId xmlns:p14="http://schemas.microsoft.com/office/powerpoint/2010/main" val="3668523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a:t>
            </a:r>
            <a:endParaRPr lang="en-US" dirty="0">
              <a:solidFill>
                <a:schemeClr val="bg1"/>
              </a:solidFill>
              <a:latin typeface="Bauhaus 93" panose="04030905020B02020C02"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0" y="1358900"/>
            <a:ext cx="6627575" cy="4864100"/>
          </a:xfrm>
          <a:prstGeom prst="rect">
            <a:avLst/>
          </a:prstGeom>
        </p:spPr>
      </p:pic>
    </p:spTree>
    <p:extLst>
      <p:ext uri="{BB962C8B-B14F-4D97-AF65-F5344CB8AC3E}">
        <p14:creationId xmlns:p14="http://schemas.microsoft.com/office/powerpoint/2010/main" val="2175824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Hardware</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8140700" cy="4762500"/>
          </a:xfrm>
        </p:spPr>
        <p:txBody>
          <a:bodyPr/>
          <a:lstStyle/>
          <a:p>
            <a:r>
              <a:rPr lang="en-US" dirty="0" smtClean="0">
                <a:solidFill>
                  <a:schemeClr val="bg1"/>
                </a:solidFill>
              </a:rPr>
              <a:t>Cables</a:t>
            </a:r>
          </a:p>
          <a:p>
            <a:pPr lvl="1"/>
            <a:r>
              <a:rPr lang="en-US" dirty="0" smtClean="0">
                <a:solidFill>
                  <a:schemeClr val="bg1"/>
                </a:solidFill>
              </a:rPr>
              <a:t>Honestly don’t skimp on the cables.  Get good quality cables with solid metal ends and strain relief where possible, (try not to use cheap cables with molded ends).</a:t>
            </a:r>
          </a:p>
          <a:p>
            <a:pPr lvl="1"/>
            <a:r>
              <a:rPr lang="en-US" dirty="0" smtClean="0">
                <a:solidFill>
                  <a:schemeClr val="bg1"/>
                </a:solidFill>
              </a:rPr>
              <a:t>Where the option exists use </a:t>
            </a:r>
            <a:r>
              <a:rPr lang="en-US" dirty="0" smtClean="0">
                <a:solidFill>
                  <a:schemeClr val="bg1"/>
                </a:solidFill>
              </a:rPr>
              <a:t>balanced/low-impedance </a:t>
            </a:r>
            <a:r>
              <a:rPr lang="en-US" dirty="0" smtClean="0">
                <a:solidFill>
                  <a:schemeClr val="bg1"/>
                </a:solidFill>
              </a:rPr>
              <a:t>cables, (XLR or ¼” Tip-Ring-Sleeve [TRS]).  These cables/ connections will provide the best signal-to-noise ratio as well as RF rejection with the added bonus of allowing for longer cable lengths without signal loss*.  If your only option is RCA connections then just make sure you use good quality cables for maximum RF rejection.</a:t>
            </a:r>
          </a:p>
          <a:p>
            <a:pPr marL="457200" lvl="1" indent="0">
              <a:buNone/>
            </a:pPr>
            <a:endParaRPr lang="en-US" dirty="0">
              <a:solidFill>
                <a:schemeClr val="bg1"/>
              </a:solidFill>
            </a:endParaRPr>
          </a:p>
          <a:p>
            <a:pPr marL="457200" lvl="1" indent="0">
              <a:buNone/>
            </a:pPr>
            <a:r>
              <a:rPr lang="en-US" sz="1800" dirty="0" smtClean="0">
                <a:solidFill>
                  <a:schemeClr val="bg1"/>
                </a:solidFill>
              </a:rPr>
              <a:t>*</a:t>
            </a:r>
            <a:r>
              <a:rPr lang="en-US" sz="1800" i="1" dirty="0" smtClean="0">
                <a:solidFill>
                  <a:schemeClr val="bg1"/>
                </a:solidFill>
              </a:rPr>
              <a:t> NEVER run a unbalanced or hi-impedance cable longer than 25’</a:t>
            </a:r>
            <a:endParaRPr lang="en-US" sz="1800" dirty="0" smtClean="0">
              <a:solidFill>
                <a:schemeClr val="bg1"/>
              </a:solidFill>
            </a:endParaRPr>
          </a:p>
        </p:txBody>
      </p:sp>
    </p:spTree>
    <p:extLst>
      <p:ext uri="{BB962C8B-B14F-4D97-AF65-F5344CB8AC3E}">
        <p14:creationId xmlns:p14="http://schemas.microsoft.com/office/powerpoint/2010/main" val="187440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Hardware</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886700" cy="4762500"/>
          </a:xfrm>
        </p:spPr>
        <p:txBody>
          <a:bodyPr/>
          <a:lstStyle/>
          <a:p>
            <a:r>
              <a:rPr lang="en-US" dirty="0" smtClean="0">
                <a:solidFill>
                  <a:schemeClr val="bg1"/>
                </a:solidFill>
              </a:rPr>
              <a:t>At the center of everything is your audio interface.  Now – if you are just doing podcasting, (or any single source recording via USB), you won’t necessarily need an interface.  Your computer will perform that task and your setup will be much more simple.  For everyone else that interface is crucial to your entire studio working the way it should.  Every audio input goes into it and every audio output flows from it.  (If you try to plug your headphones into your computer to monitor everything instead of using the interface you will hear a whole lot of nothing!)</a:t>
            </a:r>
          </a:p>
        </p:txBody>
      </p:sp>
    </p:spTree>
    <p:extLst>
      <p:ext uri="{BB962C8B-B14F-4D97-AF65-F5344CB8AC3E}">
        <p14:creationId xmlns:p14="http://schemas.microsoft.com/office/powerpoint/2010/main" val="3422373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Concepts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886700" cy="5321300"/>
          </a:xfrm>
        </p:spPr>
        <p:txBody>
          <a:bodyPr>
            <a:normAutofit/>
          </a:bodyPr>
          <a:lstStyle/>
          <a:p>
            <a:r>
              <a:rPr lang="en-US" dirty="0" smtClean="0">
                <a:solidFill>
                  <a:schemeClr val="bg1"/>
                </a:solidFill>
              </a:rPr>
              <a:t>Gain Structure:</a:t>
            </a:r>
          </a:p>
          <a:p>
            <a:pPr lvl="1"/>
            <a:r>
              <a:rPr lang="en-US" dirty="0" smtClean="0">
                <a:solidFill>
                  <a:schemeClr val="bg1"/>
                </a:solidFill>
              </a:rPr>
              <a:t>This is one of those </a:t>
            </a:r>
            <a:r>
              <a:rPr lang="en-US" i="1" dirty="0" smtClean="0">
                <a:solidFill>
                  <a:schemeClr val="bg1"/>
                </a:solidFill>
              </a:rPr>
              <a:t>really</a:t>
            </a:r>
            <a:r>
              <a:rPr lang="en-US" dirty="0" smtClean="0">
                <a:solidFill>
                  <a:schemeClr val="bg1"/>
                </a:solidFill>
              </a:rPr>
              <a:t> important concepts and it can definitely make or break the quality of your recordings and/or final product.  It’s also sadly often ignored when people are setting up </a:t>
            </a:r>
            <a:r>
              <a:rPr lang="en-US" i="1" dirty="0" smtClean="0">
                <a:solidFill>
                  <a:schemeClr val="bg1"/>
                </a:solidFill>
              </a:rPr>
              <a:t>any</a:t>
            </a:r>
            <a:r>
              <a:rPr lang="en-US" dirty="0" smtClean="0">
                <a:solidFill>
                  <a:schemeClr val="bg1"/>
                </a:solidFill>
              </a:rPr>
              <a:t> audio system whether it is live sound reinforcement or recording.</a:t>
            </a:r>
          </a:p>
          <a:p>
            <a:pPr lvl="1"/>
            <a:r>
              <a:rPr lang="en-US" dirty="0" smtClean="0">
                <a:solidFill>
                  <a:schemeClr val="bg1"/>
                </a:solidFill>
              </a:rPr>
              <a:t>The basic premise is: create the maximum signal-to-noise ratio from your source to your input channel without distortion.  That means your source needs to be loud enough that you don’t hear a lot of ‘hiss’ in the background but not so loud as to create a ‘fuzzy’ sound.  The easiest way to do this is to set the level on your channel to 0db and then increase the level from your source until the monitor meter show the actual signal ‘hitting’ that level </a:t>
            </a:r>
            <a:r>
              <a:rPr lang="en-US" dirty="0" smtClean="0">
                <a:solidFill>
                  <a:schemeClr val="bg1"/>
                </a:solidFill>
              </a:rPr>
              <a:t>without </a:t>
            </a:r>
            <a:r>
              <a:rPr lang="en-US" dirty="0" smtClean="0">
                <a:solidFill>
                  <a:schemeClr val="bg1"/>
                </a:solidFill>
              </a:rPr>
              <a:t>going over.</a:t>
            </a:r>
          </a:p>
        </p:txBody>
      </p:sp>
    </p:spTree>
    <p:extLst>
      <p:ext uri="{BB962C8B-B14F-4D97-AF65-F5344CB8AC3E}">
        <p14:creationId xmlns:p14="http://schemas.microsoft.com/office/powerpoint/2010/main" val="207414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Concepts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886700" cy="5321300"/>
          </a:xfrm>
        </p:spPr>
        <p:txBody>
          <a:bodyPr>
            <a:normAutofit lnSpcReduction="10000"/>
          </a:bodyPr>
          <a:lstStyle/>
          <a:p>
            <a:r>
              <a:rPr lang="en-US" dirty="0" smtClean="0">
                <a:solidFill>
                  <a:schemeClr val="bg1"/>
                </a:solidFill>
              </a:rPr>
              <a:t>Gain Structure:</a:t>
            </a:r>
          </a:p>
          <a:p>
            <a:pPr lvl="1"/>
            <a:r>
              <a:rPr lang="en-US" dirty="0" smtClean="0">
                <a:solidFill>
                  <a:schemeClr val="bg1"/>
                </a:solidFill>
              </a:rPr>
              <a:t>This same concept applies to your monitoring devices as well whether they are headphones or speakers you want the audio program loud enough that it is easy to hear clearly with out distortion.  I honestly cannot stress the importance of this concept because it is the basis for a good sounding recording, (or live performance).</a:t>
            </a:r>
          </a:p>
          <a:p>
            <a:r>
              <a:rPr lang="en-US" dirty="0" err="1" smtClean="0">
                <a:solidFill>
                  <a:schemeClr val="bg1"/>
                </a:solidFill>
              </a:rPr>
              <a:t>Miking</a:t>
            </a:r>
            <a:r>
              <a:rPr lang="en-US" dirty="0" smtClean="0">
                <a:solidFill>
                  <a:schemeClr val="bg1"/>
                </a:solidFill>
              </a:rPr>
              <a:t> Techniques:</a:t>
            </a:r>
          </a:p>
          <a:p>
            <a:pPr lvl="1"/>
            <a:r>
              <a:rPr lang="en-US" dirty="0" smtClean="0">
                <a:solidFill>
                  <a:schemeClr val="bg1"/>
                </a:solidFill>
              </a:rPr>
              <a:t>As stated earlier in almost every case you want to get the mic as close to the source as possible.  There are exceptions which include </a:t>
            </a:r>
            <a:r>
              <a:rPr lang="en-US" dirty="0" err="1" smtClean="0">
                <a:solidFill>
                  <a:schemeClr val="bg1"/>
                </a:solidFill>
              </a:rPr>
              <a:t>miking</a:t>
            </a:r>
            <a:r>
              <a:rPr lang="en-US" dirty="0" smtClean="0">
                <a:solidFill>
                  <a:schemeClr val="bg1"/>
                </a:solidFill>
              </a:rPr>
              <a:t> groups or video situations where a visible microphone is undesirable.  Also when </a:t>
            </a:r>
            <a:r>
              <a:rPr lang="en-US" dirty="0" err="1" smtClean="0">
                <a:solidFill>
                  <a:schemeClr val="bg1"/>
                </a:solidFill>
              </a:rPr>
              <a:t>miking</a:t>
            </a:r>
            <a:r>
              <a:rPr lang="en-US" dirty="0" smtClean="0">
                <a:solidFill>
                  <a:schemeClr val="bg1"/>
                </a:solidFill>
              </a:rPr>
              <a:t> an acoustic guitar or piano you will want to capture some of the room ambience.  Be careful though because you can create a situation where you have Phase Cancellation.</a:t>
            </a:r>
          </a:p>
        </p:txBody>
      </p:sp>
    </p:spTree>
    <p:extLst>
      <p:ext uri="{BB962C8B-B14F-4D97-AF65-F5344CB8AC3E}">
        <p14:creationId xmlns:p14="http://schemas.microsoft.com/office/powerpoint/2010/main" val="4050195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Concepts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886700" cy="4648200"/>
          </a:xfrm>
        </p:spPr>
        <p:txBody>
          <a:bodyPr>
            <a:normAutofit/>
          </a:bodyPr>
          <a:lstStyle/>
          <a:p>
            <a:r>
              <a:rPr lang="en-US" dirty="0" smtClean="0">
                <a:solidFill>
                  <a:schemeClr val="bg1"/>
                </a:solidFill>
              </a:rPr>
              <a:t>Phase Cancellation:</a:t>
            </a:r>
          </a:p>
          <a:p>
            <a:pPr lvl="1"/>
            <a:r>
              <a:rPr lang="en-US" dirty="0" smtClean="0">
                <a:solidFill>
                  <a:schemeClr val="bg1"/>
                </a:solidFill>
              </a:rPr>
              <a:t>Sound moves in waves with amplitude, frequency, etc.  Phase cancellation occurs when the amplitude of a source being </a:t>
            </a:r>
            <a:r>
              <a:rPr lang="en-US" dirty="0" err="1" smtClean="0">
                <a:solidFill>
                  <a:schemeClr val="bg1"/>
                </a:solidFill>
              </a:rPr>
              <a:t>miked</a:t>
            </a:r>
            <a:r>
              <a:rPr lang="en-US" dirty="0" smtClean="0">
                <a:solidFill>
                  <a:schemeClr val="bg1"/>
                </a:solidFill>
              </a:rPr>
              <a:t> with multiple mics becomes portrayed out-of-phase by them.</a:t>
            </a:r>
          </a:p>
          <a:p>
            <a:pPr marL="457200" lvl="1" indent="0">
              <a:buNone/>
            </a:pPr>
            <a:endParaRPr lang="en-US" dirty="0" smtClean="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50" y="3352800"/>
            <a:ext cx="4324350" cy="2654300"/>
          </a:xfrm>
          <a:prstGeom prst="rect">
            <a:avLst/>
          </a:prstGeom>
        </p:spPr>
      </p:pic>
    </p:spTree>
    <p:extLst>
      <p:ext uri="{BB962C8B-B14F-4D97-AF65-F5344CB8AC3E}">
        <p14:creationId xmlns:p14="http://schemas.microsoft.com/office/powerpoint/2010/main" val="322030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16" presetClass="entr" presetSubtype="21" fill="hold" nodeType="with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Concepts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886700" cy="5321300"/>
          </a:xfrm>
        </p:spPr>
        <p:txBody>
          <a:bodyPr>
            <a:normAutofit lnSpcReduction="10000"/>
          </a:bodyPr>
          <a:lstStyle/>
          <a:p>
            <a:r>
              <a:rPr lang="en-US" dirty="0" smtClean="0">
                <a:solidFill>
                  <a:schemeClr val="bg1"/>
                </a:solidFill>
              </a:rPr>
              <a:t>Phase Cancellation (cont.):</a:t>
            </a:r>
          </a:p>
          <a:p>
            <a:pPr lvl="1"/>
            <a:r>
              <a:rPr lang="en-US" dirty="0" smtClean="0">
                <a:solidFill>
                  <a:schemeClr val="bg1"/>
                </a:solidFill>
              </a:rPr>
              <a:t>Thankfully it can generally be corrected by changing the placement of the microphones.  However sometimes you can’t really change the mic placement or you already recorded the source and didn’t realize that cancellation was taking place.  Most DAWs offer a ‘180° Phase Inversion’ which should fix the problem.</a:t>
            </a:r>
          </a:p>
          <a:p>
            <a:r>
              <a:rPr lang="en-US" dirty="0" smtClean="0">
                <a:solidFill>
                  <a:schemeClr val="bg1"/>
                </a:solidFill>
              </a:rPr>
              <a:t>EQ</a:t>
            </a:r>
          </a:p>
          <a:p>
            <a:pPr lvl="1"/>
            <a:r>
              <a:rPr lang="en-US" dirty="0" smtClean="0">
                <a:solidFill>
                  <a:schemeClr val="bg1"/>
                </a:solidFill>
              </a:rPr>
              <a:t>There is a reason I have moved this back for discussion.  Frequency Equalization, (or EQ), can be a wonderful and very dangerous thing at the same time.  If you do every-thing correctly and have decent mics you shouldn’t have to ‘tweak’ the EQ much.  This is especially true for voice recording.  Spoken word recordings should sound as natural as possible.  You don’t want to color the voice.</a:t>
            </a:r>
          </a:p>
        </p:txBody>
      </p:sp>
    </p:spTree>
    <p:extLst>
      <p:ext uri="{BB962C8B-B14F-4D97-AF65-F5344CB8AC3E}">
        <p14:creationId xmlns:p14="http://schemas.microsoft.com/office/powerpoint/2010/main" val="582122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Concepts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8051800" cy="5321300"/>
          </a:xfrm>
        </p:spPr>
        <p:txBody>
          <a:bodyPr>
            <a:normAutofit/>
          </a:bodyPr>
          <a:lstStyle/>
          <a:p>
            <a:r>
              <a:rPr lang="en-US" dirty="0" smtClean="0">
                <a:solidFill>
                  <a:schemeClr val="bg1"/>
                </a:solidFill>
              </a:rPr>
              <a:t>Compression:</a:t>
            </a:r>
          </a:p>
          <a:p>
            <a:pPr lvl="1"/>
            <a:r>
              <a:rPr lang="en-US" dirty="0" smtClean="0">
                <a:solidFill>
                  <a:schemeClr val="bg1"/>
                </a:solidFill>
              </a:rPr>
              <a:t>Compression is simply ‘squishing’ the dynamic range of a source down to a more consistent level.  Again this is a wonderful yet very dangerous tool as well.  Compression has four main characteristics:</a:t>
            </a:r>
          </a:p>
          <a:p>
            <a:pPr lvl="2"/>
            <a:r>
              <a:rPr lang="en-US" dirty="0" smtClean="0">
                <a:solidFill>
                  <a:schemeClr val="bg1"/>
                </a:solidFill>
              </a:rPr>
              <a:t>Threshold: The signal level at which the compressor ‘kicks in’</a:t>
            </a:r>
          </a:p>
          <a:p>
            <a:pPr lvl="2"/>
            <a:r>
              <a:rPr lang="en-US" dirty="0" smtClean="0">
                <a:solidFill>
                  <a:schemeClr val="bg1"/>
                </a:solidFill>
              </a:rPr>
              <a:t>Knee: The ‘strength’ of compression.  Typically ‘Hard’ or ‘Soft’</a:t>
            </a:r>
          </a:p>
          <a:p>
            <a:pPr lvl="2"/>
            <a:r>
              <a:rPr lang="en-US" dirty="0" smtClean="0">
                <a:solidFill>
                  <a:schemeClr val="bg1"/>
                </a:solidFill>
              </a:rPr>
              <a:t>Ratio: How much compression is being used.</a:t>
            </a:r>
          </a:p>
          <a:p>
            <a:pPr lvl="2"/>
            <a:r>
              <a:rPr lang="en-US" dirty="0" smtClean="0">
                <a:solidFill>
                  <a:schemeClr val="bg1"/>
                </a:solidFill>
              </a:rPr>
              <a:t>Attack and Release: How fast the compressor kicks in and lets go.</a:t>
            </a:r>
          </a:p>
          <a:p>
            <a:pPr lvl="1"/>
            <a:r>
              <a:rPr lang="en-US" dirty="0" smtClean="0">
                <a:solidFill>
                  <a:schemeClr val="bg1"/>
                </a:solidFill>
              </a:rPr>
              <a:t>You never want to hear the compressor ‘breathe’.  By this I simply mean you don’t want to hear a noticeable effect on the source.  When done right you will never actually hear a compressor at all.</a:t>
            </a:r>
          </a:p>
        </p:txBody>
      </p:sp>
    </p:spTree>
    <p:extLst>
      <p:ext uri="{BB962C8B-B14F-4D97-AF65-F5344CB8AC3E}">
        <p14:creationId xmlns:p14="http://schemas.microsoft.com/office/powerpoint/2010/main" val="4119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Plug-Ins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8051800" cy="5321300"/>
          </a:xfrm>
        </p:spPr>
        <p:txBody>
          <a:bodyPr>
            <a:normAutofit/>
          </a:bodyPr>
          <a:lstStyle/>
          <a:p>
            <a:r>
              <a:rPr lang="en-US" dirty="0" smtClean="0">
                <a:solidFill>
                  <a:schemeClr val="bg1"/>
                </a:solidFill>
              </a:rPr>
              <a:t>What are Plug-Ins:</a:t>
            </a:r>
          </a:p>
          <a:p>
            <a:pPr lvl="1"/>
            <a:r>
              <a:rPr lang="en-US" dirty="0" smtClean="0">
                <a:solidFill>
                  <a:schemeClr val="bg1"/>
                </a:solidFill>
              </a:rPr>
              <a:t>Plug-ins are anything you can add to an already recorded channel.  They include, (but not limited to):</a:t>
            </a:r>
          </a:p>
          <a:p>
            <a:pPr lvl="2"/>
            <a:r>
              <a:rPr lang="en-US" dirty="0" smtClean="0">
                <a:solidFill>
                  <a:schemeClr val="bg1"/>
                </a:solidFill>
              </a:rPr>
              <a:t>Compression/Limiting, Noise Gates, EQ, Delay, Reverb, Pitch Correction (also known as ‘Auto-Tune’), Spatializing, Normalizing, Time Compression/Stretching, Synchronization/Quantizing, Physical Modeling, etc.</a:t>
            </a:r>
          </a:p>
          <a:p>
            <a:pPr lvl="1"/>
            <a:r>
              <a:rPr lang="en-US" dirty="0" smtClean="0">
                <a:solidFill>
                  <a:schemeClr val="bg1"/>
                </a:solidFill>
              </a:rPr>
              <a:t>VST Plug-Ins:</a:t>
            </a:r>
          </a:p>
          <a:p>
            <a:pPr lvl="2"/>
            <a:r>
              <a:rPr lang="en-US" dirty="0" smtClean="0">
                <a:solidFill>
                  <a:schemeClr val="bg1"/>
                </a:solidFill>
              </a:rPr>
              <a:t>I briefly mentioned these earlier.  Virtual </a:t>
            </a:r>
            <a:r>
              <a:rPr lang="en-US" dirty="0">
                <a:solidFill>
                  <a:schemeClr val="bg1"/>
                </a:solidFill>
              </a:rPr>
              <a:t>Studio </a:t>
            </a:r>
            <a:r>
              <a:rPr lang="en-US" dirty="0" smtClean="0">
                <a:solidFill>
                  <a:schemeClr val="bg1"/>
                </a:solidFill>
              </a:rPr>
              <a:t>Technology, (VST), plug-ins work regardless of the DAW software you use.  The beauty of these is that you can use them on different platforms as well as different software.  There are hundreds available for free and many, many more available to purchase.  As I also mentioned earlier some DAWs limit whether you can use these or not, (</a:t>
            </a:r>
            <a:r>
              <a:rPr lang="en-US" dirty="0" err="1" smtClean="0">
                <a:solidFill>
                  <a:schemeClr val="bg1"/>
                </a:solidFill>
              </a:rPr>
              <a:t>ie</a:t>
            </a:r>
            <a:r>
              <a:rPr lang="en-US" dirty="0" smtClean="0">
                <a:solidFill>
                  <a:schemeClr val="bg1"/>
                </a:solidFill>
              </a:rPr>
              <a:t>: </a:t>
            </a:r>
            <a:r>
              <a:rPr lang="en-US" dirty="0" err="1" smtClean="0">
                <a:solidFill>
                  <a:schemeClr val="bg1"/>
                </a:solidFill>
              </a:rPr>
              <a:t>PreSonus</a:t>
            </a:r>
            <a:r>
              <a:rPr lang="en-US" dirty="0" smtClean="0">
                <a:solidFill>
                  <a:schemeClr val="bg1"/>
                </a:solidFill>
              </a:rPr>
              <a:t> Studio One: OEM).</a:t>
            </a:r>
          </a:p>
        </p:txBody>
      </p:sp>
    </p:spTree>
    <p:extLst>
      <p:ext uri="{BB962C8B-B14F-4D97-AF65-F5344CB8AC3E}">
        <p14:creationId xmlns:p14="http://schemas.microsoft.com/office/powerpoint/2010/main" val="39258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Execution</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988300" cy="5321300"/>
          </a:xfrm>
        </p:spPr>
        <p:txBody>
          <a:bodyPr>
            <a:normAutofit/>
          </a:bodyPr>
          <a:lstStyle/>
          <a:p>
            <a:r>
              <a:rPr lang="en-US" dirty="0" smtClean="0">
                <a:solidFill>
                  <a:schemeClr val="bg1"/>
                </a:solidFill>
              </a:rPr>
              <a:t>Recording:</a:t>
            </a:r>
          </a:p>
          <a:p>
            <a:pPr lvl="1"/>
            <a:r>
              <a:rPr lang="en-US" dirty="0" smtClean="0">
                <a:solidFill>
                  <a:schemeClr val="bg1"/>
                </a:solidFill>
              </a:rPr>
              <a:t>DO A TEST TRACK!  Even for just 10-15 seconds.  Have your source give you the </a:t>
            </a:r>
            <a:r>
              <a:rPr lang="en-US" i="1" dirty="0" smtClean="0">
                <a:solidFill>
                  <a:schemeClr val="bg1"/>
                </a:solidFill>
              </a:rPr>
              <a:t>loudest</a:t>
            </a:r>
            <a:r>
              <a:rPr lang="en-US" dirty="0" smtClean="0">
                <a:solidFill>
                  <a:schemeClr val="bg1"/>
                </a:solidFill>
              </a:rPr>
              <a:t> they intend to be as well as there </a:t>
            </a:r>
            <a:r>
              <a:rPr lang="en-US" i="1" dirty="0" smtClean="0">
                <a:solidFill>
                  <a:schemeClr val="bg1"/>
                </a:solidFill>
              </a:rPr>
              <a:t>quietest</a:t>
            </a:r>
            <a:r>
              <a:rPr lang="en-US" dirty="0" smtClean="0">
                <a:solidFill>
                  <a:schemeClr val="bg1"/>
                </a:solidFill>
              </a:rPr>
              <a:t>.  You want to make sure you have a good signal and that ambient/background noise is at a minimum.  This also gives you the opportunity to set your levels based upon the ranges they give you.</a:t>
            </a:r>
          </a:p>
          <a:p>
            <a:pPr lvl="1"/>
            <a:r>
              <a:rPr lang="en-US" dirty="0" smtClean="0">
                <a:solidFill>
                  <a:schemeClr val="bg1"/>
                </a:solidFill>
              </a:rPr>
              <a:t>Don’t be afraid to tell a vocalist to get closer/farther away from the mic!  Take control of the session!</a:t>
            </a:r>
          </a:p>
          <a:p>
            <a:pPr lvl="1"/>
            <a:r>
              <a:rPr lang="en-US" dirty="0" smtClean="0">
                <a:solidFill>
                  <a:schemeClr val="bg1"/>
                </a:solidFill>
              </a:rPr>
              <a:t>The beauty of the digital world is that you have no limits on number of ‘takes’ and/or tracks, (unless your software limits you), so if someone wants a ‘do-over’ don’t delete their previous track(s).  You may find that you will be taking parts of one take and combining them with parts of other takes to create your final product.</a:t>
            </a:r>
          </a:p>
          <a:p>
            <a:pPr lvl="1"/>
            <a:endParaRPr lang="en-US" dirty="0" smtClean="0">
              <a:solidFill>
                <a:schemeClr val="bg1"/>
              </a:solidFill>
            </a:endParaRPr>
          </a:p>
        </p:txBody>
      </p:sp>
    </p:spTree>
    <p:extLst>
      <p:ext uri="{BB962C8B-B14F-4D97-AF65-F5344CB8AC3E}">
        <p14:creationId xmlns:p14="http://schemas.microsoft.com/office/powerpoint/2010/main" val="3919154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81075"/>
          </a:xfrm>
        </p:spPr>
        <p:txBody>
          <a:bodyPr/>
          <a:lstStyle/>
          <a:p>
            <a:r>
              <a:rPr lang="en-US" dirty="0" smtClean="0">
                <a:solidFill>
                  <a:schemeClr val="bg1"/>
                </a:solidFill>
                <a:latin typeface="Bauhaus 93" panose="04030905020B02020C02" pitchFamily="82" charset="0"/>
              </a:rPr>
              <a:t>Those Extremely Important Concepts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825624"/>
            <a:ext cx="7632700" cy="4816476"/>
          </a:xfrm>
        </p:spPr>
        <p:txBody>
          <a:bodyPr>
            <a:normAutofit/>
          </a:bodyPr>
          <a:lstStyle/>
          <a:p>
            <a:r>
              <a:rPr lang="en-US" dirty="0" smtClean="0">
                <a:solidFill>
                  <a:schemeClr val="bg1"/>
                </a:solidFill>
              </a:rPr>
              <a:t>Microphones: Different types</a:t>
            </a:r>
          </a:p>
          <a:p>
            <a:pPr lvl="1"/>
            <a:r>
              <a:rPr lang="en-US" dirty="0" smtClean="0">
                <a:solidFill>
                  <a:schemeClr val="bg1"/>
                </a:solidFill>
              </a:rPr>
              <a:t>Dynamic – moving coil type microphone.  Reacts in direct response to sound pressure to make the coil move.  Basically the opposite of a speaker.  </a:t>
            </a:r>
          </a:p>
          <a:p>
            <a:pPr lvl="1"/>
            <a:r>
              <a:rPr lang="en-US" dirty="0" smtClean="0">
                <a:solidFill>
                  <a:schemeClr val="bg1"/>
                </a:solidFill>
              </a:rPr>
              <a:t>Condenser – electrically charged surfaces, (one typically a very lightweight diaphragm), respond to sound pressure changing the distance between them and this variance in capacitance, (along with a </a:t>
            </a:r>
            <a:r>
              <a:rPr lang="en-US" dirty="0" smtClean="0">
                <a:solidFill>
                  <a:schemeClr val="bg1"/>
                </a:solidFill>
              </a:rPr>
              <a:t>preamp and “Phantom Power” or a battery), </a:t>
            </a:r>
            <a:r>
              <a:rPr lang="en-US" dirty="0" smtClean="0">
                <a:solidFill>
                  <a:schemeClr val="bg1"/>
                </a:solidFill>
              </a:rPr>
              <a:t>helps to create a usable audio signal.  Condenser mics tend to be much more sensitive.</a:t>
            </a:r>
          </a:p>
          <a:p>
            <a:pPr lvl="1"/>
            <a:r>
              <a:rPr lang="en-US" dirty="0" smtClean="0">
                <a:solidFill>
                  <a:schemeClr val="bg1"/>
                </a:solidFill>
              </a:rPr>
              <a:t>Ribbon – similar to condenser mics but </a:t>
            </a:r>
            <a:r>
              <a:rPr lang="en-US" dirty="0" smtClean="0">
                <a:solidFill>
                  <a:schemeClr val="bg1"/>
                </a:solidFill>
              </a:rPr>
              <a:t>usually </a:t>
            </a:r>
            <a:r>
              <a:rPr lang="en-US" dirty="0" smtClean="0">
                <a:solidFill>
                  <a:schemeClr val="bg1"/>
                </a:solidFill>
              </a:rPr>
              <a:t>much more expensive, (so we won’t go into those).</a:t>
            </a:r>
            <a:endParaRPr lang="en-US" dirty="0">
              <a:solidFill>
                <a:schemeClr val="bg1"/>
              </a:solidFill>
            </a:endParaRPr>
          </a:p>
        </p:txBody>
      </p:sp>
    </p:spTree>
    <p:extLst>
      <p:ext uri="{BB962C8B-B14F-4D97-AF65-F5344CB8AC3E}">
        <p14:creationId xmlns:p14="http://schemas.microsoft.com/office/powerpoint/2010/main" val="196194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Mixing/Editing</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8293100" cy="5321300"/>
          </a:xfrm>
        </p:spPr>
        <p:txBody>
          <a:bodyPr>
            <a:normAutofit lnSpcReduction="10000"/>
          </a:bodyPr>
          <a:lstStyle/>
          <a:p>
            <a:r>
              <a:rPr lang="en-US" dirty="0" smtClean="0">
                <a:solidFill>
                  <a:schemeClr val="bg1"/>
                </a:solidFill>
              </a:rPr>
              <a:t>If you aren’t used to this it will take you a while to master it.  You want a quiet room with no distractions.  Listen through multiple monitors, (speakers and head-phones – preferably a couple of options for each).</a:t>
            </a:r>
          </a:p>
          <a:p>
            <a:r>
              <a:rPr lang="en-US" dirty="0" smtClean="0">
                <a:solidFill>
                  <a:schemeClr val="bg1"/>
                </a:solidFill>
              </a:rPr>
              <a:t>Obviously a single voice will be easier to edit than multiple tracks of music.  That being said – pay close attention to details.  If you have a single voice speaking and they breathe heavy – edit out the breathing.  Make your final product as clean and clear as possible.</a:t>
            </a:r>
          </a:p>
          <a:p>
            <a:r>
              <a:rPr lang="en-US" dirty="0" smtClean="0">
                <a:solidFill>
                  <a:schemeClr val="bg1"/>
                </a:solidFill>
              </a:rPr>
              <a:t>Take breaks and get others to listen.  We sometimes can get so focused on what we’ve heard over and over that we lose the big picture.</a:t>
            </a:r>
          </a:p>
        </p:txBody>
      </p:sp>
    </p:spTree>
    <p:extLst>
      <p:ext uri="{BB962C8B-B14F-4D97-AF65-F5344CB8AC3E}">
        <p14:creationId xmlns:p14="http://schemas.microsoft.com/office/powerpoint/2010/main" val="2056843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Putting It All Together – Mixing/Editing</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8026400" cy="5321300"/>
          </a:xfrm>
        </p:spPr>
        <p:txBody>
          <a:bodyPr>
            <a:normAutofit/>
          </a:bodyPr>
          <a:lstStyle/>
          <a:p>
            <a:r>
              <a:rPr lang="en-US" dirty="0" smtClean="0">
                <a:solidFill>
                  <a:schemeClr val="bg1"/>
                </a:solidFill>
              </a:rPr>
              <a:t>SAVE YOUR PROJECT!  This may sound obvious but it’s extremely important.  If you need to go back and edit something you need that original project to do it.</a:t>
            </a:r>
          </a:p>
          <a:p>
            <a:r>
              <a:rPr lang="en-US" dirty="0" smtClean="0">
                <a:solidFill>
                  <a:schemeClr val="bg1"/>
                </a:solidFill>
              </a:rPr>
              <a:t>Export your final mix to a user friendly format, </a:t>
            </a:r>
            <a:r>
              <a:rPr lang="en-US" dirty="0" err="1" smtClean="0">
                <a:solidFill>
                  <a:schemeClr val="bg1"/>
                </a:solidFill>
              </a:rPr>
              <a:t>ie</a:t>
            </a:r>
            <a:r>
              <a:rPr lang="en-US" dirty="0" smtClean="0">
                <a:solidFill>
                  <a:schemeClr val="bg1"/>
                </a:solidFill>
              </a:rPr>
              <a:t>: MP3, WAV, etc.  It’s no good to people if they don’t have a way to listen to it!</a:t>
            </a:r>
          </a:p>
          <a:p>
            <a:r>
              <a:rPr lang="en-US" dirty="0" smtClean="0">
                <a:solidFill>
                  <a:schemeClr val="bg1"/>
                </a:solidFill>
              </a:rPr>
              <a:t>Have fun and enjoy yourself!  Encourage your staff and students to use the studio as much as possible.  As with all of the Makerspace gear, this is a different world and people will probably need a ‘nudge’ to get going.  Be ready to nudge, (or shove!), if necessary!</a:t>
            </a:r>
          </a:p>
        </p:txBody>
      </p:sp>
    </p:spTree>
    <p:extLst>
      <p:ext uri="{BB962C8B-B14F-4D97-AF65-F5344CB8AC3E}">
        <p14:creationId xmlns:p14="http://schemas.microsoft.com/office/powerpoint/2010/main" val="3063897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That’s It!  Thank You for Attending!</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7772400" cy="5321300"/>
          </a:xfrm>
        </p:spPr>
        <p:txBody>
          <a:bodyPr>
            <a:normAutofit/>
          </a:bodyPr>
          <a:lstStyle/>
          <a:p>
            <a:r>
              <a:rPr lang="en-US" dirty="0" smtClean="0">
                <a:solidFill>
                  <a:schemeClr val="bg1"/>
                </a:solidFill>
              </a:rPr>
              <a:t>Please don’t hesitate to contact me via email: </a:t>
            </a:r>
            <a:r>
              <a:rPr lang="en-US" dirty="0" smtClean="0">
                <a:solidFill>
                  <a:schemeClr val="bg1"/>
                </a:solidFill>
                <a:hlinkClick r:id="rId3"/>
              </a:rPr>
              <a:t>mohm@scsmustangs.org</a:t>
            </a:r>
            <a:r>
              <a:rPr lang="en-US" dirty="0" smtClean="0">
                <a:solidFill>
                  <a:schemeClr val="bg1"/>
                </a:solidFill>
              </a:rPr>
              <a:t> if you have questions or want advice/opinions.</a:t>
            </a:r>
          </a:p>
          <a:p>
            <a:pPr marL="0" indent="0">
              <a:buNone/>
            </a:pPr>
            <a:endParaRPr lang="en-US" dirty="0" smtClean="0">
              <a:solidFill>
                <a:schemeClr val="bg1"/>
              </a:solidFill>
            </a:endParaRPr>
          </a:p>
        </p:txBody>
      </p:sp>
    </p:spTree>
    <p:extLst>
      <p:ext uri="{BB962C8B-B14F-4D97-AF65-F5344CB8AC3E}">
        <p14:creationId xmlns:p14="http://schemas.microsoft.com/office/powerpoint/2010/main" val="146732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81075"/>
          </a:xfrm>
        </p:spPr>
        <p:txBody>
          <a:bodyPr/>
          <a:lstStyle/>
          <a:p>
            <a:r>
              <a:rPr lang="en-US" dirty="0">
                <a:solidFill>
                  <a:schemeClr val="bg1"/>
                </a:solidFill>
                <a:latin typeface="Bauhaus 93" panose="04030905020B02020C02" pitchFamily="82" charset="0"/>
              </a:rPr>
              <a:t>Those Extremely Important Concepts</a:t>
            </a:r>
          </a:p>
        </p:txBody>
      </p:sp>
      <p:sp>
        <p:nvSpPr>
          <p:cNvPr id="3" name="Content Placeholder 2"/>
          <p:cNvSpPr>
            <a:spLocks noGrp="1"/>
          </p:cNvSpPr>
          <p:nvPr>
            <p:ph idx="1"/>
          </p:nvPr>
        </p:nvSpPr>
        <p:spPr>
          <a:xfrm>
            <a:off x="838200" y="1825625"/>
            <a:ext cx="7899400" cy="4397375"/>
          </a:xfrm>
        </p:spPr>
        <p:txBody>
          <a:bodyPr/>
          <a:lstStyle/>
          <a:p>
            <a:r>
              <a:rPr lang="en-US" dirty="0" smtClean="0">
                <a:solidFill>
                  <a:schemeClr val="bg1"/>
                </a:solidFill>
              </a:rPr>
              <a:t>Microphone pickup patterns</a:t>
            </a:r>
          </a:p>
          <a:p>
            <a:pPr lvl="1"/>
            <a:r>
              <a:rPr lang="en-US" dirty="0" smtClean="0">
                <a:solidFill>
                  <a:schemeClr val="bg1"/>
                </a:solidFill>
              </a:rPr>
              <a:t>Cardioid – most common.  Pickup pattern is like a heart.</a:t>
            </a:r>
          </a:p>
          <a:p>
            <a:pPr lvl="1"/>
            <a:r>
              <a:rPr lang="en-US" dirty="0" smtClean="0">
                <a:solidFill>
                  <a:schemeClr val="bg1"/>
                </a:solidFill>
              </a:rPr>
              <a:t>Super-Cardioid – Tighter pickup in front of microphone.  Good off-axis rejection with additional pickup behind the microphone at close proximity.</a:t>
            </a:r>
          </a:p>
          <a:p>
            <a:pPr lvl="1"/>
            <a:r>
              <a:rPr lang="en-US" dirty="0" smtClean="0">
                <a:solidFill>
                  <a:schemeClr val="bg1"/>
                </a:solidFill>
              </a:rPr>
              <a:t>Hyper-Cardioid – Even tighter pickup in front of microphone.  Better off-axis rejection.  More pickup behind microphone at greater distance.</a:t>
            </a:r>
          </a:p>
          <a:p>
            <a:pPr lvl="1"/>
            <a:r>
              <a:rPr lang="en-US" dirty="0" smtClean="0">
                <a:solidFill>
                  <a:schemeClr val="bg1"/>
                </a:solidFill>
              </a:rPr>
              <a:t>Bi-Directional – Sometimes called a ‘Figure 8’ pattern.  Exactly what it sounds like.  Equal pickup in front and behind mic with virtually full off-axis rejection.</a:t>
            </a:r>
          </a:p>
          <a:p>
            <a:pPr lvl="1"/>
            <a:endParaRPr lang="en-US" dirty="0" smtClean="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724456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49225"/>
            <a:ext cx="10515600" cy="1425575"/>
          </a:xfrm>
        </p:spPr>
        <p:txBody>
          <a:bodyPr/>
          <a:lstStyle/>
          <a:p>
            <a:r>
              <a:rPr lang="en-US" dirty="0">
                <a:solidFill>
                  <a:schemeClr val="bg1"/>
                </a:solidFill>
                <a:latin typeface="Bauhaus 93" panose="04030905020B02020C02" pitchFamily="82" charset="0"/>
              </a:rPr>
              <a:t>Those Extremely Important Concepts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358900"/>
            <a:ext cx="4029833" cy="5130800"/>
          </a:xfrm>
        </p:spPr>
      </p:pic>
      <p:sp>
        <p:nvSpPr>
          <p:cNvPr id="3" name="Oval 2"/>
          <p:cNvSpPr/>
          <p:nvPr/>
        </p:nvSpPr>
        <p:spPr>
          <a:xfrm>
            <a:off x="4940300" y="1476466"/>
            <a:ext cx="2311400" cy="2095500"/>
          </a:xfrm>
          <a:prstGeom prst="ellipse">
            <a:avLst/>
          </a:prstGeom>
          <a:noFill/>
          <a:ln w="28575">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49302" y="3261723"/>
            <a:ext cx="2311400" cy="2095500"/>
          </a:xfrm>
          <a:prstGeom prst="ellipse">
            <a:avLst/>
          </a:prstGeom>
          <a:noFill/>
          <a:ln w="28575">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837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a:solidFill>
                  <a:schemeClr val="bg1"/>
                </a:solidFill>
                <a:latin typeface="Bauhaus 93" panose="04030905020B02020C02" pitchFamily="82" charset="0"/>
              </a:rPr>
              <a:t>Those Extremely Important Concepts</a:t>
            </a:r>
          </a:p>
        </p:txBody>
      </p:sp>
      <p:sp>
        <p:nvSpPr>
          <p:cNvPr id="3" name="Content Placeholder 2"/>
          <p:cNvSpPr>
            <a:spLocks noGrp="1"/>
          </p:cNvSpPr>
          <p:nvPr>
            <p:ph idx="1"/>
          </p:nvPr>
        </p:nvSpPr>
        <p:spPr>
          <a:xfrm>
            <a:off x="838200" y="1825625"/>
            <a:ext cx="7493000" cy="4351338"/>
          </a:xfrm>
        </p:spPr>
        <p:txBody>
          <a:bodyPr/>
          <a:lstStyle/>
          <a:p>
            <a:r>
              <a:rPr lang="en-US" dirty="0" smtClean="0">
                <a:solidFill>
                  <a:schemeClr val="bg1"/>
                </a:solidFill>
              </a:rPr>
              <a:t>Microphones – what should I use?</a:t>
            </a:r>
          </a:p>
          <a:p>
            <a:pPr lvl="1"/>
            <a:r>
              <a:rPr lang="en-US" dirty="0" smtClean="0">
                <a:solidFill>
                  <a:schemeClr val="bg1"/>
                </a:solidFill>
              </a:rPr>
              <a:t>You probably already know the answer: “It depends”</a:t>
            </a:r>
          </a:p>
          <a:p>
            <a:pPr lvl="2"/>
            <a:r>
              <a:rPr lang="en-US" dirty="0" smtClean="0">
                <a:solidFill>
                  <a:schemeClr val="bg1"/>
                </a:solidFill>
              </a:rPr>
              <a:t>What are you using the mic for recording or live sound? (We’ll assume you are recording since you are here).</a:t>
            </a:r>
          </a:p>
          <a:p>
            <a:pPr lvl="2"/>
            <a:r>
              <a:rPr lang="en-US" dirty="0" smtClean="0">
                <a:solidFill>
                  <a:schemeClr val="bg1"/>
                </a:solidFill>
              </a:rPr>
              <a:t>What are you recording – vocal(s) or instruments?  One person/instrument or more than one?</a:t>
            </a:r>
          </a:p>
          <a:p>
            <a:pPr lvl="2"/>
            <a:r>
              <a:rPr lang="en-US" dirty="0" smtClean="0">
                <a:solidFill>
                  <a:schemeClr val="bg1"/>
                </a:solidFill>
              </a:rPr>
              <a:t>Are you recording in stereo or a mono track?</a:t>
            </a:r>
          </a:p>
          <a:p>
            <a:pPr lvl="2"/>
            <a:r>
              <a:rPr lang="en-US" dirty="0" smtClean="0">
                <a:solidFill>
                  <a:schemeClr val="bg1"/>
                </a:solidFill>
              </a:rPr>
              <a:t>What is the environment?  (Studio, auditorium, outside?)</a:t>
            </a:r>
          </a:p>
          <a:p>
            <a:pPr lvl="2"/>
            <a:r>
              <a:rPr lang="en-US" dirty="0" smtClean="0">
                <a:solidFill>
                  <a:schemeClr val="bg1"/>
                </a:solidFill>
              </a:rPr>
              <a:t>How much background noise is present?</a:t>
            </a:r>
          </a:p>
          <a:p>
            <a:pPr lvl="2"/>
            <a:r>
              <a:rPr lang="en-US" dirty="0" smtClean="0">
                <a:solidFill>
                  <a:schemeClr val="bg1"/>
                </a:solidFill>
              </a:rPr>
              <a:t>What is your budget?</a:t>
            </a:r>
          </a:p>
        </p:txBody>
      </p:sp>
    </p:spTree>
    <p:extLst>
      <p:ext uri="{BB962C8B-B14F-4D97-AF65-F5344CB8AC3E}">
        <p14:creationId xmlns:p14="http://schemas.microsoft.com/office/powerpoint/2010/main" val="3618727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“Industry Standards”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10832432" cy="5077995"/>
          </a:xfrm>
        </p:spPr>
        <p:txBody>
          <a:bodyPr/>
          <a:lstStyle/>
          <a:p>
            <a:r>
              <a:rPr lang="en-US" dirty="0" smtClean="0">
                <a:solidFill>
                  <a:schemeClr val="bg1"/>
                </a:solidFill>
              </a:rPr>
              <a:t>Most Common Types of Microphones:</a:t>
            </a:r>
          </a:p>
          <a:p>
            <a:pPr lvl="1"/>
            <a:r>
              <a:rPr lang="en-US" i="1" u="sng" dirty="0" smtClean="0">
                <a:solidFill>
                  <a:schemeClr val="bg1"/>
                </a:solidFill>
              </a:rPr>
              <a:t>Small Diaphragm or ‘Pencil’ Mic</a:t>
            </a:r>
            <a:r>
              <a:rPr lang="en-US" dirty="0" smtClean="0">
                <a:solidFill>
                  <a:schemeClr val="bg1"/>
                </a:solidFill>
              </a:rPr>
              <a:t> – this style of microphone works best for instruments, capturing groups (three or four of these spread across a choir or band/orchestra work very well!), or as ‘overhead’ mics for a drum set. </a:t>
            </a:r>
            <a:endParaRPr lang="en-US" i="1" u="sng" dirty="0" smtClean="0">
              <a:solidFill>
                <a:schemeClr val="bg1"/>
              </a:solidFill>
            </a:endParaRPr>
          </a:p>
          <a:p>
            <a:pPr lvl="1"/>
            <a:r>
              <a:rPr lang="en-US" i="1" u="sng" dirty="0" smtClean="0">
                <a:solidFill>
                  <a:schemeClr val="bg1"/>
                </a:solidFill>
              </a:rPr>
              <a:t>Large Diaphragm Condenser Mic</a:t>
            </a:r>
            <a:r>
              <a:rPr lang="en-US" dirty="0" smtClean="0">
                <a:solidFill>
                  <a:schemeClr val="bg1"/>
                </a:solidFill>
              </a:rPr>
              <a:t> – this will give you the broadest audio spectrum, (20Hz – 20KHz), while capturing every nuance of the speaker or singer.  There are quite literally thousands of these microphones to choose from and your needs and budget will most likely determine what will work best for you and your situation.</a:t>
            </a:r>
          </a:p>
          <a:p>
            <a:pPr lvl="1"/>
            <a:r>
              <a:rPr lang="en-US" i="1" u="sng" dirty="0" smtClean="0">
                <a:solidFill>
                  <a:schemeClr val="bg1"/>
                </a:solidFill>
              </a:rPr>
              <a:t>Dynamic Vocal Mic</a:t>
            </a:r>
            <a:r>
              <a:rPr lang="en-US" dirty="0" smtClean="0">
                <a:solidFill>
                  <a:schemeClr val="bg1"/>
                </a:solidFill>
              </a:rPr>
              <a:t> – while less sensitive than the previous microphone, a dynamic mic designed for singers is a good choice for recording a vocalist with a lot of power to their voice.  Typically tuned more towards voice frequencies, (80Hz – 12KHz).</a:t>
            </a:r>
          </a:p>
        </p:txBody>
      </p:sp>
    </p:spTree>
    <p:extLst>
      <p:ext uri="{BB962C8B-B14F-4D97-AF65-F5344CB8AC3E}">
        <p14:creationId xmlns:p14="http://schemas.microsoft.com/office/powerpoint/2010/main" val="2748421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9" b="1"/>
          <a:stretch/>
        </p:blipFill>
        <p:spPr>
          <a:xfrm>
            <a:off x="0" y="-168442"/>
            <a:ext cx="12192000" cy="7026442"/>
          </a:xfrm>
          <a:prstGeom prst="rect">
            <a:avLst/>
          </a:prstGeom>
        </p:spPr>
      </p:pic>
      <p:sp>
        <p:nvSpPr>
          <p:cNvPr id="2" name="Title 1"/>
          <p:cNvSpPr>
            <a:spLocks noGrp="1"/>
          </p:cNvSpPr>
          <p:nvPr>
            <p:ph type="title"/>
          </p:nvPr>
        </p:nvSpPr>
        <p:spPr>
          <a:xfrm>
            <a:off x="838200" y="365125"/>
            <a:ext cx="10515600" cy="993775"/>
          </a:xfrm>
        </p:spPr>
        <p:txBody>
          <a:bodyPr/>
          <a:lstStyle/>
          <a:p>
            <a:r>
              <a:rPr lang="en-US" dirty="0" smtClean="0">
                <a:solidFill>
                  <a:schemeClr val="bg1"/>
                </a:solidFill>
                <a:latin typeface="Bauhaus 93" panose="04030905020B02020C02" pitchFamily="82" charset="0"/>
              </a:rPr>
              <a:t>Microphones: “Industry Standards”</a:t>
            </a:r>
            <a:endParaRPr lang="en-US" dirty="0">
              <a:solidFill>
                <a:schemeClr val="bg1"/>
              </a:solidFill>
              <a:latin typeface="Bauhaus 93" panose="04030905020B02020C02" pitchFamily="82" charset="0"/>
            </a:endParaRPr>
          </a:p>
        </p:txBody>
      </p:sp>
      <p:sp>
        <p:nvSpPr>
          <p:cNvPr id="3" name="Content Placeholder 2"/>
          <p:cNvSpPr>
            <a:spLocks noGrp="1"/>
          </p:cNvSpPr>
          <p:nvPr>
            <p:ph idx="1"/>
          </p:nvPr>
        </p:nvSpPr>
        <p:spPr>
          <a:xfrm>
            <a:off x="838200" y="1358900"/>
            <a:ext cx="5189621" cy="4920361"/>
          </a:xfrm>
        </p:spPr>
        <p:txBody>
          <a:bodyPr/>
          <a:lstStyle/>
          <a:p>
            <a:r>
              <a:rPr lang="en-US" dirty="0" smtClean="0">
                <a:solidFill>
                  <a:schemeClr val="bg1"/>
                </a:solidFill>
              </a:rPr>
              <a:t>Large Diaphragm Condensers:</a:t>
            </a:r>
          </a:p>
          <a:p>
            <a:pPr lvl="1"/>
            <a:r>
              <a:rPr lang="en-US" dirty="0" smtClean="0">
                <a:solidFill>
                  <a:schemeClr val="bg1"/>
                </a:solidFill>
              </a:rPr>
              <a:t>There are </a:t>
            </a:r>
            <a:r>
              <a:rPr lang="en-US" i="1" dirty="0" smtClean="0">
                <a:solidFill>
                  <a:schemeClr val="bg1"/>
                </a:solidFill>
              </a:rPr>
              <a:t>a lot</a:t>
            </a:r>
            <a:r>
              <a:rPr lang="en-US" dirty="0" smtClean="0">
                <a:solidFill>
                  <a:schemeClr val="bg1"/>
                </a:solidFill>
              </a:rPr>
              <a:t> of them!  Pictured here are just a few but mics consistently reviewed as industry standards are:</a:t>
            </a:r>
          </a:p>
          <a:p>
            <a:pPr lvl="2"/>
            <a:r>
              <a:rPr lang="en-US" dirty="0" smtClean="0">
                <a:solidFill>
                  <a:schemeClr val="bg1"/>
                </a:solidFill>
              </a:rPr>
              <a:t>Neumann U87 - $3600.00</a:t>
            </a:r>
          </a:p>
          <a:p>
            <a:pPr lvl="2"/>
            <a:r>
              <a:rPr lang="en-US" dirty="0">
                <a:solidFill>
                  <a:schemeClr val="bg1"/>
                </a:solidFill>
              </a:rPr>
              <a:t>Neumann TLM 103 - $</a:t>
            </a:r>
            <a:r>
              <a:rPr lang="en-US" dirty="0" smtClean="0">
                <a:solidFill>
                  <a:schemeClr val="bg1"/>
                </a:solidFill>
              </a:rPr>
              <a:t>1319.95</a:t>
            </a:r>
          </a:p>
          <a:p>
            <a:pPr lvl="2"/>
            <a:r>
              <a:rPr lang="en-US" dirty="0" smtClean="0">
                <a:solidFill>
                  <a:schemeClr val="bg1"/>
                </a:solidFill>
              </a:rPr>
              <a:t>AKG C414 - $1099.00</a:t>
            </a:r>
          </a:p>
          <a:p>
            <a:pPr lvl="2"/>
            <a:r>
              <a:rPr lang="en-US" dirty="0" smtClean="0">
                <a:solidFill>
                  <a:schemeClr val="bg1"/>
                </a:solidFill>
              </a:rPr>
              <a:t>Audio-</a:t>
            </a:r>
            <a:r>
              <a:rPr lang="en-US" dirty="0" err="1" smtClean="0">
                <a:solidFill>
                  <a:schemeClr val="bg1"/>
                </a:solidFill>
              </a:rPr>
              <a:t>Technica</a:t>
            </a:r>
            <a:r>
              <a:rPr lang="en-US" dirty="0" smtClean="0">
                <a:solidFill>
                  <a:schemeClr val="bg1"/>
                </a:solidFill>
              </a:rPr>
              <a:t> AT4050 - $699.00</a:t>
            </a:r>
          </a:p>
          <a:p>
            <a:pPr lvl="2"/>
            <a:r>
              <a:rPr lang="en-US" dirty="0" smtClean="0">
                <a:solidFill>
                  <a:schemeClr val="bg1"/>
                </a:solidFill>
              </a:rPr>
              <a:t>Rhode NTK - $529.00</a:t>
            </a:r>
          </a:p>
          <a:p>
            <a:pPr lvl="2"/>
            <a:r>
              <a:rPr lang="en-US" dirty="0" smtClean="0">
                <a:solidFill>
                  <a:schemeClr val="bg1"/>
                </a:solidFill>
              </a:rPr>
              <a:t>Rhode NT1A - $359.00</a:t>
            </a:r>
          </a:p>
          <a:p>
            <a:pPr lvl="2"/>
            <a:r>
              <a:rPr lang="en-US" dirty="0">
                <a:solidFill>
                  <a:schemeClr val="bg1"/>
                </a:solidFill>
              </a:rPr>
              <a:t>Blue Yeti Pro - $</a:t>
            </a:r>
            <a:r>
              <a:rPr lang="en-US" dirty="0" smtClean="0">
                <a:solidFill>
                  <a:schemeClr val="bg1"/>
                </a:solidFill>
              </a:rPr>
              <a:t>249.00</a:t>
            </a:r>
          </a:p>
          <a:p>
            <a:pPr lvl="2"/>
            <a:r>
              <a:rPr lang="en-US" dirty="0" smtClean="0">
                <a:solidFill>
                  <a:schemeClr val="bg1"/>
                </a:solidFill>
              </a:rPr>
              <a:t>Audio-</a:t>
            </a:r>
            <a:r>
              <a:rPr lang="en-US" dirty="0" err="1" smtClean="0">
                <a:solidFill>
                  <a:schemeClr val="bg1"/>
                </a:solidFill>
              </a:rPr>
              <a:t>Technica</a:t>
            </a:r>
            <a:r>
              <a:rPr lang="en-US" dirty="0" smtClean="0">
                <a:solidFill>
                  <a:schemeClr val="bg1"/>
                </a:solidFill>
              </a:rPr>
              <a:t> AT2050 - $229.00</a:t>
            </a:r>
          </a:p>
          <a:p>
            <a:pPr lvl="2"/>
            <a:endParaRPr lang="en-US" dirty="0" smtClean="0">
              <a:solidFill>
                <a:schemeClr val="bg1"/>
              </a:solidFill>
            </a:endParaRPr>
          </a:p>
          <a:p>
            <a:pPr lvl="2"/>
            <a:endParaRPr lang="en-US" dirty="0" smtClean="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416" y="1404072"/>
            <a:ext cx="4921181" cy="4875189"/>
          </a:xfrm>
          <a:prstGeom prst="rect">
            <a:avLst/>
          </a:prstGeom>
        </p:spPr>
      </p:pic>
    </p:spTree>
    <p:extLst>
      <p:ext uri="{BB962C8B-B14F-4D97-AF65-F5344CB8AC3E}">
        <p14:creationId xmlns:p14="http://schemas.microsoft.com/office/powerpoint/2010/main" val="4141343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childTnLst>
                          </p:cTn>
                        </p:par>
                        <p:par>
                          <p:cTn id="35" fill="hold">
                            <p:stCondLst>
                              <p:cond delay="500"/>
                            </p:stCondLst>
                            <p:childTnLst>
                              <p:par>
                                <p:cTn id="36" presetID="16" presetClass="entr" presetSubtype="21" fill="hold" nodeType="afterEffect">
                                  <p:stCondLst>
                                    <p:cond delay="25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2671</TotalTime>
  <Words>4306</Words>
  <Application>Microsoft Office PowerPoint</Application>
  <PresentationFormat>Widescreen</PresentationFormat>
  <Paragraphs>200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Arial</vt:lpstr>
      <vt:lpstr>Calibri Light</vt:lpstr>
      <vt:lpstr>Bauhaus 93</vt:lpstr>
      <vt:lpstr>Office Theme</vt:lpstr>
      <vt:lpstr>Audio Production</vt:lpstr>
      <vt:lpstr>What Are Your Goals?</vt:lpstr>
      <vt:lpstr>Don’t Worry About the “Buzz Words”</vt:lpstr>
      <vt:lpstr>Those Extremely Important Concepts</vt:lpstr>
      <vt:lpstr>Those Extremely Important Concepts</vt:lpstr>
      <vt:lpstr>Those Extremely Important Concepts</vt:lpstr>
      <vt:lpstr>Those Extremely Important Concepts</vt:lpstr>
      <vt:lpstr>Microphones: “Industry Standards”</vt:lpstr>
      <vt:lpstr>Microphones: “Industry Standards”</vt:lpstr>
      <vt:lpstr>Microphones: “Industry Standards”</vt:lpstr>
      <vt:lpstr>Microphones: “Best Practice”</vt:lpstr>
      <vt:lpstr>Microphones: You Don’t Need Those!</vt:lpstr>
      <vt:lpstr>Microphones: Don’t Break The Bank!</vt:lpstr>
      <vt:lpstr>Microphones: Don’t Break The Bank!</vt:lpstr>
      <vt:lpstr>Microphones: Don’t Break The Bank!</vt:lpstr>
      <vt:lpstr>Microphones: How to Use Them</vt:lpstr>
      <vt:lpstr>Microphones: How to Use Them</vt:lpstr>
      <vt:lpstr>Microphones: How to Use Them</vt:lpstr>
      <vt:lpstr>Recording Software</vt:lpstr>
      <vt:lpstr>Recording Software (continued)</vt:lpstr>
      <vt:lpstr>Recording Software (continued)</vt:lpstr>
      <vt:lpstr>Monitors: Headphones</vt:lpstr>
      <vt:lpstr>Monitors: Speakers</vt:lpstr>
      <vt:lpstr>Monitors: Speakers (continued)</vt:lpstr>
      <vt:lpstr>Monitors: Speakers (continued)</vt:lpstr>
      <vt:lpstr>Monitors: Speakers (continued)</vt:lpstr>
      <vt:lpstr>Monitors: Speakers (continued)</vt:lpstr>
      <vt:lpstr>Mixers: Just In Case</vt:lpstr>
      <vt:lpstr>Putting It All Together</vt:lpstr>
      <vt:lpstr>Putting It All Together</vt:lpstr>
      <vt:lpstr>Putting It All Together - Hardware</vt:lpstr>
      <vt:lpstr>Putting It All Together - Hardware</vt:lpstr>
      <vt:lpstr>Putting It All Together - Concepts</vt:lpstr>
      <vt:lpstr>Putting It All Together - Concepts</vt:lpstr>
      <vt:lpstr>Putting It All Together - Concepts</vt:lpstr>
      <vt:lpstr>Putting It All Together - Concepts</vt:lpstr>
      <vt:lpstr>Putting It All Together - Concepts</vt:lpstr>
      <vt:lpstr>Putting It All Together – Plug-Ins</vt:lpstr>
      <vt:lpstr>Putting It All Together - Execution</vt:lpstr>
      <vt:lpstr>Putting It All Together – Mixing/Editing</vt:lpstr>
      <vt:lpstr>Putting It All Together – Mixing/Editing</vt:lpstr>
      <vt:lpstr>That’s It!  Thank You for Attending!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Production</dc:title>
  <dc:creator>Mark E Ohm</dc:creator>
  <cp:lastModifiedBy>SHS Makerspace</cp:lastModifiedBy>
  <cp:revision>126</cp:revision>
  <dcterms:created xsi:type="dcterms:W3CDTF">2019-03-30T20:52:39Z</dcterms:created>
  <dcterms:modified xsi:type="dcterms:W3CDTF">2019-05-05T00:29:46Z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